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7" r:id="rId5"/>
    <p:sldId id="267" r:id="rId6"/>
    <p:sldId id="258" r:id="rId7"/>
    <p:sldId id="259" r:id="rId8"/>
    <p:sldId id="261" r:id="rId9"/>
    <p:sldId id="273" r:id="rId10"/>
    <p:sldId id="274" r:id="rId11"/>
    <p:sldId id="268" r:id="rId12"/>
    <p:sldId id="275" r:id="rId13"/>
    <p:sldId id="276" r:id="rId14"/>
    <p:sldId id="277" r:id="rId15"/>
    <p:sldId id="278" r:id="rId16"/>
    <p:sldId id="260" r:id="rId17"/>
    <p:sldId id="262" r:id="rId18"/>
    <p:sldId id="264" r:id="rId19"/>
    <p:sldId id="26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9" autoAdjust="0"/>
    <p:restoredTop sz="94660"/>
  </p:normalViewPr>
  <p:slideViewPr>
    <p:cSldViewPr snapToGrid="0">
      <p:cViewPr>
        <p:scale>
          <a:sx n="93" d="100"/>
          <a:sy n="93" d="100"/>
        </p:scale>
        <p:origin x="44" y="1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C6071-0142-4C00-B949-26BBC15309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AAE2B3C5-AFF9-4442-9C3B-A3D1AD1808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858B181B-0AF1-4286-80D1-102890055CFA}"/>
              </a:ext>
            </a:extLst>
          </p:cNvPr>
          <p:cNvSpPr>
            <a:spLocks noGrp="1"/>
          </p:cNvSpPr>
          <p:nvPr>
            <p:ph type="dt" sz="half" idx="10"/>
          </p:nvPr>
        </p:nvSpPr>
        <p:spPr/>
        <p:txBody>
          <a:bodyPr/>
          <a:lstStyle/>
          <a:p>
            <a:fld id="{D5549BE0-7BE9-455D-A98C-AA78A5A44037}" type="datetimeFigureOut">
              <a:rPr lang="en-NZ" smtClean="0"/>
              <a:t>28/11/2022</a:t>
            </a:fld>
            <a:endParaRPr lang="en-NZ"/>
          </a:p>
        </p:txBody>
      </p:sp>
      <p:sp>
        <p:nvSpPr>
          <p:cNvPr id="5" name="Footer Placeholder 4">
            <a:extLst>
              <a:ext uri="{FF2B5EF4-FFF2-40B4-BE49-F238E27FC236}">
                <a16:creationId xmlns:a16="http://schemas.microsoft.com/office/drawing/2014/main" id="{EE1126FC-B077-4DE2-A962-D4746F5804A2}"/>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BDC17043-FDDC-46B0-9EA1-FE223B0B0A39}"/>
              </a:ext>
            </a:extLst>
          </p:cNvPr>
          <p:cNvSpPr>
            <a:spLocks noGrp="1"/>
          </p:cNvSpPr>
          <p:nvPr>
            <p:ph type="sldNum" sz="quarter" idx="12"/>
          </p:nvPr>
        </p:nvSpPr>
        <p:spPr/>
        <p:txBody>
          <a:bodyPr/>
          <a:lstStyle/>
          <a:p>
            <a:fld id="{4AFC1CBD-A929-4A51-884F-1B5B5847E3E0}" type="slidenum">
              <a:rPr lang="en-NZ" smtClean="0"/>
              <a:t>‹#›</a:t>
            </a:fld>
            <a:endParaRPr lang="en-NZ"/>
          </a:p>
        </p:txBody>
      </p:sp>
    </p:spTree>
    <p:extLst>
      <p:ext uri="{BB962C8B-B14F-4D97-AF65-F5344CB8AC3E}">
        <p14:creationId xmlns:p14="http://schemas.microsoft.com/office/powerpoint/2010/main" val="2644814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587A5-DE4C-4A75-A831-DC8A2E66F3EF}"/>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D0C41FF8-D448-466F-911E-A6F7568DFB7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577D30A1-3CB0-4905-9BEA-9B4980ADE543}"/>
              </a:ext>
            </a:extLst>
          </p:cNvPr>
          <p:cNvSpPr>
            <a:spLocks noGrp="1"/>
          </p:cNvSpPr>
          <p:nvPr>
            <p:ph type="dt" sz="half" idx="10"/>
          </p:nvPr>
        </p:nvSpPr>
        <p:spPr/>
        <p:txBody>
          <a:bodyPr/>
          <a:lstStyle/>
          <a:p>
            <a:fld id="{D5549BE0-7BE9-455D-A98C-AA78A5A44037}" type="datetimeFigureOut">
              <a:rPr lang="en-NZ" smtClean="0"/>
              <a:t>28/11/2022</a:t>
            </a:fld>
            <a:endParaRPr lang="en-NZ"/>
          </a:p>
        </p:txBody>
      </p:sp>
      <p:sp>
        <p:nvSpPr>
          <p:cNvPr id="5" name="Footer Placeholder 4">
            <a:extLst>
              <a:ext uri="{FF2B5EF4-FFF2-40B4-BE49-F238E27FC236}">
                <a16:creationId xmlns:a16="http://schemas.microsoft.com/office/drawing/2014/main" id="{71E37187-CEAA-4F9D-8BF9-C14F5DE66C59}"/>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17B16254-F687-4E86-8879-09282EA67F38}"/>
              </a:ext>
            </a:extLst>
          </p:cNvPr>
          <p:cNvSpPr>
            <a:spLocks noGrp="1"/>
          </p:cNvSpPr>
          <p:nvPr>
            <p:ph type="sldNum" sz="quarter" idx="12"/>
          </p:nvPr>
        </p:nvSpPr>
        <p:spPr/>
        <p:txBody>
          <a:bodyPr/>
          <a:lstStyle/>
          <a:p>
            <a:fld id="{4AFC1CBD-A929-4A51-884F-1B5B5847E3E0}" type="slidenum">
              <a:rPr lang="en-NZ" smtClean="0"/>
              <a:t>‹#›</a:t>
            </a:fld>
            <a:endParaRPr lang="en-NZ"/>
          </a:p>
        </p:txBody>
      </p:sp>
    </p:spTree>
    <p:extLst>
      <p:ext uri="{BB962C8B-B14F-4D97-AF65-F5344CB8AC3E}">
        <p14:creationId xmlns:p14="http://schemas.microsoft.com/office/powerpoint/2010/main" val="3812442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D66DF0-9FDD-420A-B76A-6BE7F2DEFC5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21154620-8BFE-46BD-9622-8D081C908FA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4D504783-D556-4B72-B288-60BFE02FA765}"/>
              </a:ext>
            </a:extLst>
          </p:cNvPr>
          <p:cNvSpPr>
            <a:spLocks noGrp="1"/>
          </p:cNvSpPr>
          <p:nvPr>
            <p:ph type="dt" sz="half" idx="10"/>
          </p:nvPr>
        </p:nvSpPr>
        <p:spPr/>
        <p:txBody>
          <a:bodyPr/>
          <a:lstStyle/>
          <a:p>
            <a:fld id="{D5549BE0-7BE9-455D-A98C-AA78A5A44037}" type="datetimeFigureOut">
              <a:rPr lang="en-NZ" smtClean="0"/>
              <a:t>28/11/2022</a:t>
            </a:fld>
            <a:endParaRPr lang="en-NZ"/>
          </a:p>
        </p:txBody>
      </p:sp>
      <p:sp>
        <p:nvSpPr>
          <p:cNvPr id="5" name="Footer Placeholder 4">
            <a:extLst>
              <a:ext uri="{FF2B5EF4-FFF2-40B4-BE49-F238E27FC236}">
                <a16:creationId xmlns:a16="http://schemas.microsoft.com/office/drawing/2014/main" id="{FB68CF73-BE31-4B6B-AB04-5563187BF1C7}"/>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083DB013-F609-499D-8CFF-C34571011B1E}"/>
              </a:ext>
            </a:extLst>
          </p:cNvPr>
          <p:cNvSpPr>
            <a:spLocks noGrp="1"/>
          </p:cNvSpPr>
          <p:nvPr>
            <p:ph type="sldNum" sz="quarter" idx="12"/>
          </p:nvPr>
        </p:nvSpPr>
        <p:spPr/>
        <p:txBody>
          <a:bodyPr/>
          <a:lstStyle/>
          <a:p>
            <a:fld id="{4AFC1CBD-A929-4A51-884F-1B5B5847E3E0}" type="slidenum">
              <a:rPr lang="en-NZ" smtClean="0"/>
              <a:t>‹#›</a:t>
            </a:fld>
            <a:endParaRPr lang="en-NZ"/>
          </a:p>
        </p:txBody>
      </p:sp>
    </p:spTree>
    <p:extLst>
      <p:ext uri="{BB962C8B-B14F-4D97-AF65-F5344CB8AC3E}">
        <p14:creationId xmlns:p14="http://schemas.microsoft.com/office/powerpoint/2010/main" val="3622265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D024B-1412-4A7B-AD62-C8EAC75F0855}"/>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6D29D7F3-0035-4572-B1FB-9B1C66A87B7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61CF8A6F-FBA1-40D6-B202-CB7C3D0922E7}"/>
              </a:ext>
            </a:extLst>
          </p:cNvPr>
          <p:cNvSpPr>
            <a:spLocks noGrp="1"/>
          </p:cNvSpPr>
          <p:nvPr>
            <p:ph type="dt" sz="half" idx="10"/>
          </p:nvPr>
        </p:nvSpPr>
        <p:spPr/>
        <p:txBody>
          <a:bodyPr/>
          <a:lstStyle/>
          <a:p>
            <a:fld id="{D5549BE0-7BE9-455D-A98C-AA78A5A44037}" type="datetimeFigureOut">
              <a:rPr lang="en-NZ" smtClean="0"/>
              <a:t>28/11/2022</a:t>
            </a:fld>
            <a:endParaRPr lang="en-NZ"/>
          </a:p>
        </p:txBody>
      </p:sp>
      <p:sp>
        <p:nvSpPr>
          <p:cNvPr id="5" name="Footer Placeholder 4">
            <a:extLst>
              <a:ext uri="{FF2B5EF4-FFF2-40B4-BE49-F238E27FC236}">
                <a16:creationId xmlns:a16="http://schemas.microsoft.com/office/drawing/2014/main" id="{A2CDFE15-1227-4A8D-9FBF-1E187BE01B1C}"/>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DBB62126-EDEE-43FE-8149-5770DE4F9F3F}"/>
              </a:ext>
            </a:extLst>
          </p:cNvPr>
          <p:cNvSpPr>
            <a:spLocks noGrp="1"/>
          </p:cNvSpPr>
          <p:nvPr>
            <p:ph type="sldNum" sz="quarter" idx="12"/>
          </p:nvPr>
        </p:nvSpPr>
        <p:spPr/>
        <p:txBody>
          <a:bodyPr/>
          <a:lstStyle/>
          <a:p>
            <a:fld id="{4AFC1CBD-A929-4A51-884F-1B5B5847E3E0}" type="slidenum">
              <a:rPr lang="en-NZ" smtClean="0"/>
              <a:t>‹#›</a:t>
            </a:fld>
            <a:endParaRPr lang="en-NZ"/>
          </a:p>
        </p:txBody>
      </p:sp>
    </p:spTree>
    <p:extLst>
      <p:ext uri="{BB962C8B-B14F-4D97-AF65-F5344CB8AC3E}">
        <p14:creationId xmlns:p14="http://schemas.microsoft.com/office/powerpoint/2010/main" val="3712538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45914-35D5-4A8D-995B-9CE9458694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8C9B48FE-88AC-46C9-89FA-BFA0B83008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8208637-D1D5-4198-B336-C30E593FA7D6}"/>
              </a:ext>
            </a:extLst>
          </p:cNvPr>
          <p:cNvSpPr>
            <a:spLocks noGrp="1"/>
          </p:cNvSpPr>
          <p:nvPr>
            <p:ph type="dt" sz="half" idx="10"/>
          </p:nvPr>
        </p:nvSpPr>
        <p:spPr/>
        <p:txBody>
          <a:bodyPr/>
          <a:lstStyle/>
          <a:p>
            <a:fld id="{D5549BE0-7BE9-455D-A98C-AA78A5A44037}" type="datetimeFigureOut">
              <a:rPr lang="en-NZ" smtClean="0"/>
              <a:t>28/11/2022</a:t>
            </a:fld>
            <a:endParaRPr lang="en-NZ"/>
          </a:p>
        </p:txBody>
      </p:sp>
      <p:sp>
        <p:nvSpPr>
          <p:cNvPr id="5" name="Footer Placeholder 4">
            <a:extLst>
              <a:ext uri="{FF2B5EF4-FFF2-40B4-BE49-F238E27FC236}">
                <a16:creationId xmlns:a16="http://schemas.microsoft.com/office/drawing/2014/main" id="{C6909848-05C6-4051-B384-FE3F4A1FBB17}"/>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E75659BE-743F-462D-BFE0-E0FA1CD041B1}"/>
              </a:ext>
            </a:extLst>
          </p:cNvPr>
          <p:cNvSpPr>
            <a:spLocks noGrp="1"/>
          </p:cNvSpPr>
          <p:nvPr>
            <p:ph type="sldNum" sz="quarter" idx="12"/>
          </p:nvPr>
        </p:nvSpPr>
        <p:spPr/>
        <p:txBody>
          <a:bodyPr/>
          <a:lstStyle/>
          <a:p>
            <a:fld id="{4AFC1CBD-A929-4A51-884F-1B5B5847E3E0}" type="slidenum">
              <a:rPr lang="en-NZ" smtClean="0"/>
              <a:t>‹#›</a:t>
            </a:fld>
            <a:endParaRPr lang="en-NZ"/>
          </a:p>
        </p:txBody>
      </p:sp>
    </p:spTree>
    <p:extLst>
      <p:ext uri="{BB962C8B-B14F-4D97-AF65-F5344CB8AC3E}">
        <p14:creationId xmlns:p14="http://schemas.microsoft.com/office/powerpoint/2010/main" val="381515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239A4-099F-4491-961A-81EAFCC2E9EF}"/>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D079FF8C-3C3D-4FC9-94EF-234EE572F61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9FDAC78A-4580-4D52-81F4-750263A42CE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5495CB76-1865-4551-B634-C7D00C7301B2}"/>
              </a:ext>
            </a:extLst>
          </p:cNvPr>
          <p:cNvSpPr>
            <a:spLocks noGrp="1"/>
          </p:cNvSpPr>
          <p:nvPr>
            <p:ph type="dt" sz="half" idx="10"/>
          </p:nvPr>
        </p:nvSpPr>
        <p:spPr/>
        <p:txBody>
          <a:bodyPr/>
          <a:lstStyle/>
          <a:p>
            <a:fld id="{D5549BE0-7BE9-455D-A98C-AA78A5A44037}" type="datetimeFigureOut">
              <a:rPr lang="en-NZ" smtClean="0"/>
              <a:t>28/11/2022</a:t>
            </a:fld>
            <a:endParaRPr lang="en-NZ"/>
          </a:p>
        </p:txBody>
      </p:sp>
      <p:sp>
        <p:nvSpPr>
          <p:cNvPr id="6" name="Footer Placeholder 5">
            <a:extLst>
              <a:ext uri="{FF2B5EF4-FFF2-40B4-BE49-F238E27FC236}">
                <a16:creationId xmlns:a16="http://schemas.microsoft.com/office/drawing/2014/main" id="{D0B068C8-308C-4A60-8E89-0A5E249D6ED3}"/>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63D8C87F-A330-4F97-9DAB-C8E66AB6C5D0}"/>
              </a:ext>
            </a:extLst>
          </p:cNvPr>
          <p:cNvSpPr>
            <a:spLocks noGrp="1"/>
          </p:cNvSpPr>
          <p:nvPr>
            <p:ph type="sldNum" sz="quarter" idx="12"/>
          </p:nvPr>
        </p:nvSpPr>
        <p:spPr/>
        <p:txBody>
          <a:bodyPr/>
          <a:lstStyle/>
          <a:p>
            <a:fld id="{4AFC1CBD-A929-4A51-884F-1B5B5847E3E0}" type="slidenum">
              <a:rPr lang="en-NZ" smtClean="0"/>
              <a:t>‹#›</a:t>
            </a:fld>
            <a:endParaRPr lang="en-NZ"/>
          </a:p>
        </p:txBody>
      </p:sp>
    </p:spTree>
    <p:extLst>
      <p:ext uri="{BB962C8B-B14F-4D97-AF65-F5344CB8AC3E}">
        <p14:creationId xmlns:p14="http://schemas.microsoft.com/office/powerpoint/2010/main" val="4074244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1AD52-592E-4AD6-BA1C-122698EF4C97}"/>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C3FE7F67-47D9-4E27-A997-70903D6901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8B1732D-BA53-4322-9B1E-A5A9E10D971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02D8D6E8-DFCC-40EE-BA06-228E2F5E9D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3BCA8AA-B769-4D7E-B9BC-4B18C6FDA41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D8874838-8A02-4ADB-83E6-516CFBE63489}"/>
              </a:ext>
            </a:extLst>
          </p:cNvPr>
          <p:cNvSpPr>
            <a:spLocks noGrp="1"/>
          </p:cNvSpPr>
          <p:nvPr>
            <p:ph type="dt" sz="half" idx="10"/>
          </p:nvPr>
        </p:nvSpPr>
        <p:spPr/>
        <p:txBody>
          <a:bodyPr/>
          <a:lstStyle/>
          <a:p>
            <a:fld id="{D5549BE0-7BE9-455D-A98C-AA78A5A44037}" type="datetimeFigureOut">
              <a:rPr lang="en-NZ" smtClean="0"/>
              <a:t>28/11/2022</a:t>
            </a:fld>
            <a:endParaRPr lang="en-NZ"/>
          </a:p>
        </p:txBody>
      </p:sp>
      <p:sp>
        <p:nvSpPr>
          <p:cNvPr id="8" name="Footer Placeholder 7">
            <a:extLst>
              <a:ext uri="{FF2B5EF4-FFF2-40B4-BE49-F238E27FC236}">
                <a16:creationId xmlns:a16="http://schemas.microsoft.com/office/drawing/2014/main" id="{3088B8E0-5DB3-42BB-8C0B-286481E1649E}"/>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0B7F854F-E83E-4C4F-B0A8-B0D581AEA985}"/>
              </a:ext>
            </a:extLst>
          </p:cNvPr>
          <p:cNvSpPr>
            <a:spLocks noGrp="1"/>
          </p:cNvSpPr>
          <p:nvPr>
            <p:ph type="sldNum" sz="quarter" idx="12"/>
          </p:nvPr>
        </p:nvSpPr>
        <p:spPr/>
        <p:txBody>
          <a:bodyPr/>
          <a:lstStyle/>
          <a:p>
            <a:fld id="{4AFC1CBD-A929-4A51-884F-1B5B5847E3E0}" type="slidenum">
              <a:rPr lang="en-NZ" smtClean="0"/>
              <a:t>‹#›</a:t>
            </a:fld>
            <a:endParaRPr lang="en-NZ"/>
          </a:p>
        </p:txBody>
      </p:sp>
    </p:spTree>
    <p:extLst>
      <p:ext uri="{BB962C8B-B14F-4D97-AF65-F5344CB8AC3E}">
        <p14:creationId xmlns:p14="http://schemas.microsoft.com/office/powerpoint/2010/main" val="651178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FAFBB-694D-42FC-AFD9-B2EC950BCE5C}"/>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B54E550F-03CE-4778-8E04-478109FADFB4}"/>
              </a:ext>
            </a:extLst>
          </p:cNvPr>
          <p:cNvSpPr>
            <a:spLocks noGrp="1"/>
          </p:cNvSpPr>
          <p:nvPr>
            <p:ph type="dt" sz="half" idx="10"/>
          </p:nvPr>
        </p:nvSpPr>
        <p:spPr/>
        <p:txBody>
          <a:bodyPr/>
          <a:lstStyle/>
          <a:p>
            <a:fld id="{D5549BE0-7BE9-455D-A98C-AA78A5A44037}" type="datetimeFigureOut">
              <a:rPr lang="en-NZ" smtClean="0"/>
              <a:t>28/11/2022</a:t>
            </a:fld>
            <a:endParaRPr lang="en-NZ"/>
          </a:p>
        </p:txBody>
      </p:sp>
      <p:sp>
        <p:nvSpPr>
          <p:cNvPr id="4" name="Footer Placeholder 3">
            <a:extLst>
              <a:ext uri="{FF2B5EF4-FFF2-40B4-BE49-F238E27FC236}">
                <a16:creationId xmlns:a16="http://schemas.microsoft.com/office/drawing/2014/main" id="{A419C638-1795-4DAC-9159-37256A3C48B6}"/>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43F62CE0-E053-4BB4-9F18-7C5883C13233}"/>
              </a:ext>
            </a:extLst>
          </p:cNvPr>
          <p:cNvSpPr>
            <a:spLocks noGrp="1"/>
          </p:cNvSpPr>
          <p:nvPr>
            <p:ph type="sldNum" sz="quarter" idx="12"/>
          </p:nvPr>
        </p:nvSpPr>
        <p:spPr/>
        <p:txBody>
          <a:bodyPr/>
          <a:lstStyle/>
          <a:p>
            <a:fld id="{4AFC1CBD-A929-4A51-884F-1B5B5847E3E0}" type="slidenum">
              <a:rPr lang="en-NZ" smtClean="0"/>
              <a:t>‹#›</a:t>
            </a:fld>
            <a:endParaRPr lang="en-NZ"/>
          </a:p>
        </p:txBody>
      </p:sp>
    </p:spTree>
    <p:extLst>
      <p:ext uri="{BB962C8B-B14F-4D97-AF65-F5344CB8AC3E}">
        <p14:creationId xmlns:p14="http://schemas.microsoft.com/office/powerpoint/2010/main" val="2975209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BC9FA2-C5F3-4B7B-868A-287BC45D7E25}"/>
              </a:ext>
            </a:extLst>
          </p:cNvPr>
          <p:cNvSpPr>
            <a:spLocks noGrp="1"/>
          </p:cNvSpPr>
          <p:nvPr>
            <p:ph type="dt" sz="half" idx="10"/>
          </p:nvPr>
        </p:nvSpPr>
        <p:spPr/>
        <p:txBody>
          <a:bodyPr/>
          <a:lstStyle/>
          <a:p>
            <a:fld id="{D5549BE0-7BE9-455D-A98C-AA78A5A44037}" type="datetimeFigureOut">
              <a:rPr lang="en-NZ" smtClean="0"/>
              <a:t>28/11/2022</a:t>
            </a:fld>
            <a:endParaRPr lang="en-NZ"/>
          </a:p>
        </p:txBody>
      </p:sp>
      <p:sp>
        <p:nvSpPr>
          <p:cNvPr id="3" name="Footer Placeholder 2">
            <a:extLst>
              <a:ext uri="{FF2B5EF4-FFF2-40B4-BE49-F238E27FC236}">
                <a16:creationId xmlns:a16="http://schemas.microsoft.com/office/drawing/2014/main" id="{60969949-5EFF-4D75-B5CC-818FBC721CC5}"/>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93613B7E-6B21-4F76-921B-7DDBDEBD9C3C}"/>
              </a:ext>
            </a:extLst>
          </p:cNvPr>
          <p:cNvSpPr>
            <a:spLocks noGrp="1"/>
          </p:cNvSpPr>
          <p:nvPr>
            <p:ph type="sldNum" sz="quarter" idx="12"/>
          </p:nvPr>
        </p:nvSpPr>
        <p:spPr/>
        <p:txBody>
          <a:bodyPr/>
          <a:lstStyle/>
          <a:p>
            <a:fld id="{4AFC1CBD-A929-4A51-884F-1B5B5847E3E0}" type="slidenum">
              <a:rPr lang="en-NZ" smtClean="0"/>
              <a:t>‹#›</a:t>
            </a:fld>
            <a:endParaRPr lang="en-NZ"/>
          </a:p>
        </p:txBody>
      </p:sp>
    </p:spTree>
    <p:extLst>
      <p:ext uri="{BB962C8B-B14F-4D97-AF65-F5344CB8AC3E}">
        <p14:creationId xmlns:p14="http://schemas.microsoft.com/office/powerpoint/2010/main" val="774484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8DDA4-2E4F-46F2-8951-FDB37B9A11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E8FF58AA-9335-4969-BC9D-D6E84B8A49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207F782B-752E-4CE2-A5C3-1583A170B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E0BE923-FE19-4F83-A104-9715134CF57E}"/>
              </a:ext>
            </a:extLst>
          </p:cNvPr>
          <p:cNvSpPr>
            <a:spLocks noGrp="1"/>
          </p:cNvSpPr>
          <p:nvPr>
            <p:ph type="dt" sz="half" idx="10"/>
          </p:nvPr>
        </p:nvSpPr>
        <p:spPr/>
        <p:txBody>
          <a:bodyPr/>
          <a:lstStyle/>
          <a:p>
            <a:fld id="{D5549BE0-7BE9-455D-A98C-AA78A5A44037}" type="datetimeFigureOut">
              <a:rPr lang="en-NZ" smtClean="0"/>
              <a:t>28/11/2022</a:t>
            </a:fld>
            <a:endParaRPr lang="en-NZ"/>
          </a:p>
        </p:txBody>
      </p:sp>
      <p:sp>
        <p:nvSpPr>
          <p:cNvPr id="6" name="Footer Placeholder 5">
            <a:extLst>
              <a:ext uri="{FF2B5EF4-FFF2-40B4-BE49-F238E27FC236}">
                <a16:creationId xmlns:a16="http://schemas.microsoft.com/office/drawing/2014/main" id="{CE6DC6F0-2661-4BDE-9606-C107AD9904BD}"/>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DBE4950F-2A70-40A4-9BBA-52753E6DE710}"/>
              </a:ext>
            </a:extLst>
          </p:cNvPr>
          <p:cNvSpPr>
            <a:spLocks noGrp="1"/>
          </p:cNvSpPr>
          <p:nvPr>
            <p:ph type="sldNum" sz="quarter" idx="12"/>
          </p:nvPr>
        </p:nvSpPr>
        <p:spPr/>
        <p:txBody>
          <a:bodyPr/>
          <a:lstStyle/>
          <a:p>
            <a:fld id="{4AFC1CBD-A929-4A51-884F-1B5B5847E3E0}" type="slidenum">
              <a:rPr lang="en-NZ" smtClean="0"/>
              <a:t>‹#›</a:t>
            </a:fld>
            <a:endParaRPr lang="en-NZ"/>
          </a:p>
        </p:txBody>
      </p:sp>
    </p:spTree>
    <p:extLst>
      <p:ext uri="{BB962C8B-B14F-4D97-AF65-F5344CB8AC3E}">
        <p14:creationId xmlns:p14="http://schemas.microsoft.com/office/powerpoint/2010/main" val="1799778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EE3EA-880C-4A1D-963B-E28A30A921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83D632C1-DDB2-4CC4-A3CE-2D58B0A7CD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AEA1D237-D4B6-4942-A716-0DAA640534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C5AF775-AB4E-4C8F-99DF-DE2308AFB940}"/>
              </a:ext>
            </a:extLst>
          </p:cNvPr>
          <p:cNvSpPr>
            <a:spLocks noGrp="1"/>
          </p:cNvSpPr>
          <p:nvPr>
            <p:ph type="dt" sz="half" idx="10"/>
          </p:nvPr>
        </p:nvSpPr>
        <p:spPr/>
        <p:txBody>
          <a:bodyPr/>
          <a:lstStyle/>
          <a:p>
            <a:fld id="{D5549BE0-7BE9-455D-A98C-AA78A5A44037}" type="datetimeFigureOut">
              <a:rPr lang="en-NZ" smtClean="0"/>
              <a:t>28/11/2022</a:t>
            </a:fld>
            <a:endParaRPr lang="en-NZ"/>
          </a:p>
        </p:txBody>
      </p:sp>
      <p:sp>
        <p:nvSpPr>
          <p:cNvPr id="6" name="Footer Placeholder 5">
            <a:extLst>
              <a:ext uri="{FF2B5EF4-FFF2-40B4-BE49-F238E27FC236}">
                <a16:creationId xmlns:a16="http://schemas.microsoft.com/office/drawing/2014/main" id="{476614CA-BB6F-4BF7-9EDA-7528337C855F}"/>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3062AB72-F253-425F-976C-88769BE11B59}"/>
              </a:ext>
            </a:extLst>
          </p:cNvPr>
          <p:cNvSpPr>
            <a:spLocks noGrp="1"/>
          </p:cNvSpPr>
          <p:nvPr>
            <p:ph type="sldNum" sz="quarter" idx="12"/>
          </p:nvPr>
        </p:nvSpPr>
        <p:spPr/>
        <p:txBody>
          <a:bodyPr/>
          <a:lstStyle/>
          <a:p>
            <a:fld id="{4AFC1CBD-A929-4A51-884F-1B5B5847E3E0}" type="slidenum">
              <a:rPr lang="en-NZ" smtClean="0"/>
              <a:t>‹#›</a:t>
            </a:fld>
            <a:endParaRPr lang="en-NZ"/>
          </a:p>
        </p:txBody>
      </p:sp>
    </p:spTree>
    <p:extLst>
      <p:ext uri="{BB962C8B-B14F-4D97-AF65-F5344CB8AC3E}">
        <p14:creationId xmlns:p14="http://schemas.microsoft.com/office/powerpoint/2010/main" val="2196877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C1985A-0353-4C6C-9180-5E7515304F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FD602E6F-A343-42EB-8087-92D0032D5B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A64E1827-C36A-43FE-BEE9-08047B65CC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549BE0-7BE9-455D-A98C-AA78A5A44037}" type="datetimeFigureOut">
              <a:rPr lang="en-NZ" smtClean="0"/>
              <a:t>28/11/2022</a:t>
            </a:fld>
            <a:endParaRPr lang="en-NZ"/>
          </a:p>
        </p:txBody>
      </p:sp>
      <p:sp>
        <p:nvSpPr>
          <p:cNvPr id="5" name="Footer Placeholder 4">
            <a:extLst>
              <a:ext uri="{FF2B5EF4-FFF2-40B4-BE49-F238E27FC236}">
                <a16:creationId xmlns:a16="http://schemas.microsoft.com/office/drawing/2014/main" id="{E9F24734-D5E6-4BF5-8300-189331A3C5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6F7A7858-C43C-4217-85EA-342E0686A8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FC1CBD-A929-4A51-884F-1B5B5847E3E0}" type="slidenum">
              <a:rPr lang="en-NZ" smtClean="0"/>
              <a:t>‹#›</a:t>
            </a:fld>
            <a:endParaRPr lang="en-NZ"/>
          </a:p>
        </p:txBody>
      </p:sp>
    </p:spTree>
    <p:extLst>
      <p:ext uri="{BB962C8B-B14F-4D97-AF65-F5344CB8AC3E}">
        <p14:creationId xmlns:p14="http://schemas.microsoft.com/office/powerpoint/2010/main" val="3378595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44575926-797D-48C4-8FA5-312B74AACDE9}"/>
              </a:ext>
            </a:extLst>
          </p:cNvPr>
          <p:cNvSpPr/>
          <p:nvPr/>
        </p:nvSpPr>
        <p:spPr>
          <a:xfrm>
            <a:off x="-3746500" y="0"/>
            <a:ext cx="10706100" cy="6858000"/>
          </a:xfrm>
          <a:prstGeom prst="parallelogram">
            <a:avLst>
              <a:gd name="adj" fmla="val 53376"/>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026" name="Picture 2" descr="What Is a Well Drink? 15 Examples of Well Drinks - 2022 - MasterClass">
            <a:extLst>
              <a:ext uri="{FF2B5EF4-FFF2-40B4-BE49-F238E27FC236}">
                <a16:creationId xmlns:a16="http://schemas.microsoft.com/office/drawing/2014/main" id="{62EED9C2-A05C-4E48-BC09-03A11908DF7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9100"/>
                    </a14:imgEffect>
                    <a14:imgEffect>
                      <a14:saturation sat="32000"/>
                    </a14:imgEffect>
                  </a14:imgLayer>
                </a14:imgProps>
              </a:ext>
              <a:ext uri="{28A0092B-C50C-407E-A947-70E740481C1C}">
                <a14:useLocalDpi xmlns:a14="http://schemas.microsoft.com/office/drawing/2010/main" val="0"/>
              </a:ext>
            </a:extLst>
          </a:blip>
          <a:srcRect/>
          <a:stretch>
            <a:fillRect/>
          </a:stretch>
        </p:blipFill>
        <p:spPr bwMode="auto">
          <a:xfrm>
            <a:off x="2633014" y="-472247"/>
            <a:ext cx="3084875" cy="2582788"/>
          </a:xfrm>
          <a:prstGeom prst="hexagon">
            <a:avLst/>
          </a:prstGeom>
          <a:noFill/>
          <a:extLst>
            <a:ext uri="{909E8E84-426E-40DD-AFC4-6F175D3DCCD1}">
              <a14:hiddenFill xmlns:a14="http://schemas.microsoft.com/office/drawing/2010/main">
                <a:solidFill>
                  <a:srgbClr val="FFFFFF"/>
                </a:solidFill>
              </a14:hiddenFill>
            </a:ext>
          </a:extLst>
        </p:spPr>
      </p:pic>
      <p:pic>
        <p:nvPicPr>
          <p:cNvPr id="1028" name="Picture 4" descr="25 Best Drinks to Order at a Bar When You Wanna Look Like a Pro">
            <a:extLst>
              <a:ext uri="{FF2B5EF4-FFF2-40B4-BE49-F238E27FC236}">
                <a16:creationId xmlns:a16="http://schemas.microsoft.com/office/drawing/2014/main" id="{76180170-FCCA-4296-B8A3-A50399A2A9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3571" y="2774333"/>
            <a:ext cx="3301031" cy="2763761"/>
          </a:xfrm>
          <a:prstGeom prst="hexagon">
            <a:avLst/>
          </a:prstGeom>
          <a:noFill/>
          <a:extLst>
            <a:ext uri="{909E8E84-426E-40DD-AFC4-6F175D3DCCD1}">
              <a14:hiddenFill xmlns:a14="http://schemas.microsoft.com/office/drawing/2010/main">
                <a:solidFill>
                  <a:srgbClr val="FFFFFF"/>
                </a:solidFill>
              </a14:hiddenFill>
            </a:ext>
          </a:extLst>
        </p:spPr>
      </p:pic>
      <p:pic>
        <p:nvPicPr>
          <p:cNvPr id="1030" name="Picture 6" descr="10 Best Beer Bars in Copenhagen - Where to Go in Copenhagen for a Great  Pint of Beer? - Go Guides">
            <a:extLst>
              <a:ext uri="{FF2B5EF4-FFF2-40B4-BE49-F238E27FC236}">
                <a16:creationId xmlns:a16="http://schemas.microsoft.com/office/drawing/2014/main" id="{87896228-98F5-4A87-A20E-C40A516F14E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8700"/>
                    </a14:imgEffect>
                    <a14:imgEffect>
                      <a14:brightnessContrast contrast="-49000"/>
                    </a14:imgEffect>
                  </a14:imgLayer>
                </a14:imgProps>
              </a:ext>
              <a:ext uri="{28A0092B-C50C-407E-A947-70E740481C1C}">
                <a14:useLocalDpi xmlns:a14="http://schemas.microsoft.com/office/drawing/2010/main" val="0"/>
              </a:ext>
            </a:extLst>
          </a:blip>
          <a:srcRect/>
          <a:stretch>
            <a:fillRect/>
          </a:stretch>
        </p:blipFill>
        <p:spPr bwMode="auto">
          <a:xfrm>
            <a:off x="-812756" y="4156214"/>
            <a:ext cx="3818585" cy="3197081"/>
          </a:xfrm>
          <a:prstGeom prst="hexagon">
            <a:avLst/>
          </a:prstGeom>
          <a:noFill/>
          <a:extLst>
            <a:ext uri="{909E8E84-426E-40DD-AFC4-6F175D3DCCD1}">
              <a14:hiddenFill xmlns:a14="http://schemas.microsoft.com/office/drawing/2010/main">
                <a:solidFill>
                  <a:srgbClr val="FFFFFF"/>
                </a:solidFill>
              </a14:hiddenFill>
            </a:ext>
          </a:extLst>
        </p:spPr>
      </p:pic>
      <p:pic>
        <p:nvPicPr>
          <p:cNvPr id="1032" name="Picture 8" descr="How much is too much for a glass of wine in a bar? – The Real Review">
            <a:extLst>
              <a:ext uri="{FF2B5EF4-FFF2-40B4-BE49-F238E27FC236}">
                <a16:creationId xmlns:a16="http://schemas.microsoft.com/office/drawing/2014/main" id="{9B0BF2A9-75CB-47A1-A084-56C3B4FA694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aturation sat="52000"/>
                    </a14:imgEffect>
                  </a14:imgLayer>
                </a14:imgProps>
              </a:ext>
              <a:ext uri="{28A0092B-C50C-407E-A947-70E740481C1C}">
                <a14:useLocalDpi xmlns:a14="http://schemas.microsoft.com/office/drawing/2010/main" val="0"/>
              </a:ext>
            </a:extLst>
          </a:blip>
          <a:srcRect/>
          <a:stretch>
            <a:fillRect/>
          </a:stretch>
        </p:blipFill>
        <p:spPr bwMode="auto">
          <a:xfrm>
            <a:off x="-812755" y="819147"/>
            <a:ext cx="3818585" cy="3197079"/>
          </a:xfrm>
          <a:prstGeom prst="hexagon">
            <a:avLst/>
          </a:prstGeom>
          <a:noFill/>
          <a:extLst>
            <a:ext uri="{909E8E84-426E-40DD-AFC4-6F175D3DCCD1}">
              <a14:hiddenFill xmlns:a14="http://schemas.microsoft.com/office/drawing/2010/main">
                <a:solidFill>
                  <a:srgbClr val="FFFFFF"/>
                </a:solidFill>
              </a14:hiddenFill>
            </a:ext>
          </a:extLst>
        </p:spPr>
      </p:pic>
      <p:sp>
        <p:nvSpPr>
          <p:cNvPr id="12" name="Parallelogram 11">
            <a:extLst>
              <a:ext uri="{FF2B5EF4-FFF2-40B4-BE49-F238E27FC236}">
                <a16:creationId xmlns:a16="http://schemas.microsoft.com/office/drawing/2014/main" id="{6792E6AC-1872-41DE-AB2F-32DCE3FCEED2}"/>
              </a:ext>
            </a:extLst>
          </p:cNvPr>
          <p:cNvSpPr/>
          <p:nvPr/>
        </p:nvSpPr>
        <p:spPr>
          <a:xfrm>
            <a:off x="2764321" y="0"/>
            <a:ext cx="4021643" cy="6858000"/>
          </a:xfrm>
          <a:prstGeom prst="parallelogram">
            <a:avLst>
              <a:gd name="adj" fmla="val 927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TextBox 4">
            <a:extLst>
              <a:ext uri="{FF2B5EF4-FFF2-40B4-BE49-F238E27FC236}">
                <a16:creationId xmlns:a16="http://schemas.microsoft.com/office/drawing/2014/main" id="{47A8BDE1-6ADA-486E-990F-00E550B6A9F2}"/>
              </a:ext>
            </a:extLst>
          </p:cNvPr>
          <p:cNvSpPr txBox="1"/>
          <p:nvPr/>
        </p:nvSpPr>
        <p:spPr>
          <a:xfrm>
            <a:off x="5939575" y="2774333"/>
            <a:ext cx="6069290" cy="646331"/>
          </a:xfrm>
          <a:prstGeom prst="rect">
            <a:avLst/>
          </a:prstGeom>
          <a:noFill/>
        </p:spPr>
        <p:txBody>
          <a:bodyPr wrap="none" rtlCol="0">
            <a:spAutoFit/>
          </a:bodyPr>
          <a:lstStyle/>
          <a:p>
            <a:r>
              <a:rPr lang="en-NZ" sz="3600" dirty="0">
                <a:latin typeface="Georgia" panose="02040502050405020303" pitchFamily="18" charset="0"/>
              </a:rPr>
              <a:t>Alcohol Minimum Unit Price</a:t>
            </a:r>
          </a:p>
        </p:txBody>
      </p:sp>
      <p:sp>
        <p:nvSpPr>
          <p:cNvPr id="16" name="Arrow: Chevron 1">
            <a:extLst>
              <a:ext uri="{FF2B5EF4-FFF2-40B4-BE49-F238E27FC236}">
                <a16:creationId xmlns:a16="http://schemas.microsoft.com/office/drawing/2014/main" id="{F2670D2F-B0BD-4588-8BCA-9A3F183A2F55}"/>
              </a:ext>
            </a:extLst>
          </p:cNvPr>
          <p:cNvSpPr/>
          <p:nvPr/>
        </p:nvSpPr>
        <p:spPr>
          <a:xfrm>
            <a:off x="3282727" y="2279038"/>
            <a:ext cx="8726138" cy="235745"/>
          </a:xfrm>
          <a:custGeom>
            <a:avLst/>
            <a:gdLst>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196850 w 9478271"/>
              <a:gd name="connsiteY5" fmla="*/ 1968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120650 w 9478271"/>
              <a:gd name="connsiteY5" fmla="*/ 1841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69850 w 9478271"/>
              <a:gd name="connsiteY5" fmla="*/ 1841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95250 w 9478271"/>
              <a:gd name="connsiteY5" fmla="*/ 1841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54355 w 9478271"/>
              <a:gd name="connsiteY5" fmla="*/ 184150 h 393700"/>
              <a:gd name="connsiteX6" fmla="*/ 0 w 9478271"/>
              <a:gd name="connsiteY6" fmla="*/ 0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78271" h="393700">
                <a:moveTo>
                  <a:pt x="0" y="0"/>
                </a:moveTo>
                <a:lnTo>
                  <a:pt x="9281421" y="0"/>
                </a:lnTo>
                <a:lnTo>
                  <a:pt x="9478271" y="196850"/>
                </a:lnTo>
                <a:lnTo>
                  <a:pt x="9281421" y="393700"/>
                </a:lnTo>
                <a:lnTo>
                  <a:pt x="0" y="393700"/>
                </a:lnTo>
                <a:lnTo>
                  <a:pt x="54355" y="184150"/>
                </a:lnTo>
                <a:lnTo>
                  <a:pt x="0" y="0"/>
                </a:lnTo>
                <a:close/>
              </a:path>
            </a:pathLst>
          </a:custGeom>
          <a:gradFill flip="none" rotWithShape="1">
            <a:gsLst>
              <a:gs pos="0">
                <a:schemeClr val="accent5">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10" name="TextBox 9">
            <a:extLst>
              <a:ext uri="{FF2B5EF4-FFF2-40B4-BE49-F238E27FC236}">
                <a16:creationId xmlns:a16="http://schemas.microsoft.com/office/drawing/2014/main" id="{F39AA0D6-F717-4DB2-B50C-F6CCE477C375}"/>
              </a:ext>
            </a:extLst>
          </p:cNvPr>
          <p:cNvSpPr txBox="1"/>
          <p:nvPr/>
        </p:nvSpPr>
        <p:spPr>
          <a:xfrm>
            <a:off x="7290952" y="4084978"/>
            <a:ext cx="4608698" cy="2468368"/>
          </a:xfrm>
          <a:prstGeom prst="rect">
            <a:avLst/>
          </a:prstGeom>
          <a:noFill/>
        </p:spPr>
        <p:txBody>
          <a:bodyPr wrap="none" rtlCol="0">
            <a:spAutoFit/>
          </a:bodyPr>
          <a:lstStyle/>
          <a:p>
            <a:pPr algn="r">
              <a:lnSpc>
                <a:spcPct val="200000"/>
              </a:lnSpc>
            </a:pPr>
            <a:r>
              <a:rPr lang="en-NZ" sz="2000" dirty="0">
                <a:latin typeface="Constantia" panose="02030602050306030303" pitchFamily="18" charset="0"/>
              </a:rPr>
              <a:t>Market impact</a:t>
            </a:r>
          </a:p>
          <a:p>
            <a:pPr algn="r">
              <a:lnSpc>
                <a:spcPct val="200000"/>
              </a:lnSpc>
            </a:pPr>
            <a:r>
              <a:rPr lang="en-NZ" sz="2000" dirty="0">
                <a:latin typeface="Constantia" panose="02030602050306030303" pitchFamily="18" charset="0"/>
              </a:rPr>
              <a:t>Externalities &amp; Tax Vs MUP</a:t>
            </a:r>
          </a:p>
          <a:p>
            <a:pPr algn="r">
              <a:lnSpc>
                <a:spcPct val="200000"/>
              </a:lnSpc>
            </a:pPr>
            <a:r>
              <a:rPr lang="en-NZ" sz="2000" dirty="0">
                <a:latin typeface="Constantia" panose="02030602050306030303" pitchFamily="18" charset="0"/>
              </a:rPr>
              <a:t>Effects on market participants</a:t>
            </a:r>
          </a:p>
          <a:p>
            <a:pPr algn="r">
              <a:lnSpc>
                <a:spcPct val="200000"/>
              </a:lnSpc>
            </a:pPr>
            <a:r>
              <a:rPr lang="en-NZ" sz="2000" dirty="0">
                <a:latin typeface="Constantia" panose="02030602050306030303" pitchFamily="18" charset="0"/>
              </a:rPr>
              <a:t>Intended and unintended consequences</a:t>
            </a:r>
          </a:p>
        </p:txBody>
      </p:sp>
    </p:spTree>
    <p:extLst>
      <p:ext uri="{BB962C8B-B14F-4D97-AF65-F5344CB8AC3E}">
        <p14:creationId xmlns:p14="http://schemas.microsoft.com/office/powerpoint/2010/main" val="3457703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The 10 Top Reasons Americans Waste Money | The Motley Fool">
            <a:extLst>
              <a:ext uri="{FF2B5EF4-FFF2-40B4-BE49-F238E27FC236}">
                <a16:creationId xmlns:a16="http://schemas.microsoft.com/office/drawing/2014/main" id="{EA4A3211-1D98-49D7-AE41-CD58776751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562" y="0"/>
            <a:ext cx="8775700" cy="6858000"/>
          </a:xfrm>
          <a:prstGeom prst="parallelogram">
            <a:avLst>
              <a:gd name="adj" fmla="val 53704"/>
            </a:avLst>
          </a:prstGeom>
          <a:noFill/>
          <a:extLst>
            <a:ext uri="{909E8E84-426E-40DD-AFC4-6F175D3DCCD1}">
              <a14:hiddenFill xmlns:a14="http://schemas.microsoft.com/office/drawing/2010/main">
                <a:solidFill>
                  <a:srgbClr val="FFFFFF"/>
                </a:solidFill>
              </a14:hiddenFill>
            </a:ext>
          </a:extLst>
        </p:spPr>
      </p:pic>
      <p:sp>
        <p:nvSpPr>
          <p:cNvPr id="12" name="Parallelogram 11">
            <a:extLst>
              <a:ext uri="{FF2B5EF4-FFF2-40B4-BE49-F238E27FC236}">
                <a16:creationId xmlns:a16="http://schemas.microsoft.com/office/drawing/2014/main" id="{6792E6AC-1872-41DE-AB2F-32DCE3FCEED2}"/>
              </a:ext>
            </a:extLst>
          </p:cNvPr>
          <p:cNvSpPr/>
          <p:nvPr/>
        </p:nvSpPr>
        <p:spPr>
          <a:xfrm>
            <a:off x="321051" y="0"/>
            <a:ext cx="3992079" cy="6858000"/>
          </a:xfrm>
          <a:prstGeom prst="parallelogram">
            <a:avLst>
              <a:gd name="adj" fmla="val 92464"/>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Arrow: Chevron 1">
            <a:extLst>
              <a:ext uri="{FF2B5EF4-FFF2-40B4-BE49-F238E27FC236}">
                <a16:creationId xmlns:a16="http://schemas.microsoft.com/office/drawing/2014/main" id="{2BCB1E11-CAAF-4FF4-ABBA-C32FA84800E4}"/>
              </a:ext>
            </a:extLst>
          </p:cNvPr>
          <p:cNvSpPr/>
          <p:nvPr/>
        </p:nvSpPr>
        <p:spPr>
          <a:xfrm>
            <a:off x="-647699" y="590708"/>
            <a:ext cx="12103099" cy="316339"/>
          </a:xfrm>
          <a:custGeom>
            <a:avLst/>
            <a:gdLst>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196850 w 9478271"/>
              <a:gd name="connsiteY5" fmla="*/ 1968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120650 w 9478271"/>
              <a:gd name="connsiteY5" fmla="*/ 1841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69850 w 9478271"/>
              <a:gd name="connsiteY5" fmla="*/ 1841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95250 w 9478271"/>
              <a:gd name="connsiteY5" fmla="*/ 1841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54355 w 9478271"/>
              <a:gd name="connsiteY5" fmla="*/ 184150 h 393700"/>
              <a:gd name="connsiteX6" fmla="*/ 0 w 9478271"/>
              <a:gd name="connsiteY6" fmla="*/ 0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78271" h="393700">
                <a:moveTo>
                  <a:pt x="0" y="0"/>
                </a:moveTo>
                <a:lnTo>
                  <a:pt x="9281421" y="0"/>
                </a:lnTo>
                <a:lnTo>
                  <a:pt x="9478271" y="196850"/>
                </a:lnTo>
                <a:lnTo>
                  <a:pt x="9281421" y="393700"/>
                </a:lnTo>
                <a:lnTo>
                  <a:pt x="0" y="393700"/>
                </a:lnTo>
                <a:lnTo>
                  <a:pt x="54355" y="184150"/>
                </a:lnTo>
                <a:lnTo>
                  <a:pt x="0" y="0"/>
                </a:lnTo>
                <a:close/>
              </a:path>
            </a:pathLst>
          </a:custGeom>
          <a:gradFill flip="none" rotWithShape="1">
            <a:gsLst>
              <a:gs pos="0">
                <a:schemeClr val="accent5">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10" name="TextBox 9">
            <a:extLst>
              <a:ext uri="{FF2B5EF4-FFF2-40B4-BE49-F238E27FC236}">
                <a16:creationId xmlns:a16="http://schemas.microsoft.com/office/drawing/2014/main" id="{015AD077-CE1B-4210-A52D-C7155B9A521B}"/>
              </a:ext>
            </a:extLst>
          </p:cNvPr>
          <p:cNvSpPr txBox="1"/>
          <p:nvPr/>
        </p:nvSpPr>
        <p:spPr>
          <a:xfrm>
            <a:off x="7764966" y="907047"/>
            <a:ext cx="3690434" cy="646331"/>
          </a:xfrm>
          <a:prstGeom prst="rect">
            <a:avLst/>
          </a:prstGeom>
          <a:noFill/>
        </p:spPr>
        <p:txBody>
          <a:bodyPr wrap="none" rtlCol="0">
            <a:spAutoFit/>
          </a:bodyPr>
          <a:lstStyle/>
          <a:p>
            <a:r>
              <a:rPr lang="en-NZ" sz="3600" dirty="0">
                <a:latin typeface="Georgia" panose="02040502050405020303" pitchFamily="18" charset="0"/>
              </a:rPr>
              <a:t>MUP vs Taxation</a:t>
            </a:r>
          </a:p>
        </p:txBody>
      </p:sp>
      <p:graphicFrame>
        <p:nvGraphicFramePr>
          <p:cNvPr id="3" name="Table 2">
            <a:extLst>
              <a:ext uri="{FF2B5EF4-FFF2-40B4-BE49-F238E27FC236}">
                <a16:creationId xmlns:a16="http://schemas.microsoft.com/office/drawing/2014/main" id="{B724626B-3A2F-3A8F-C399-092A08266AE7}"/>
              </a:ext>
            </a:extLst>
          </p:cNvPr>
          <p:cNvGraphicFramePr>
            <a:graphicFrameLocks noGrp="1"/>
          </p:cNvGraphicFramePr>
          <p:nvPr>
            <p:extLst>
              <p:ext uri="{D42A27DB-BD31-4B8C-83A1-F6EECF244321}">
                <p14:modId xmlns:p14="http://schemas.microsoft.com/office/powerpoint/2010/main" val="1694198735"/>
              </p:ext>
            </p:extLst>
          </p:nvPr>
        </p:nvGraphicFramePr>
        <p:xfrm>
          <a:off x="3654664" y="2830499"/>
          <a:ext cx="7003214" cy="3063242"/>
        </p:xfrm>
        <a:graphic>
          <a:graphicData uri="http://schemas.openxmlformats.org/drawingml/2006/table">
            <a:tbl>
              <a:tblPr firstRow="1" firstCol="1" bandRow="1">
                <a:tableStyleId>{9D7B26C5-4107-4FEC-AEDC-1716B250A1EF}</a:tableStyleId>
              </a:tblPr>
              <a:tblGrid>
                <a:gridCol w="3501607">
                  <a:extLst>
                    <a:ext uri="{9D8B030D-6E8A-4147-A177-3AD203B41FA5}">
                      <a16:colId xmlns:a16="http://schemas.microsoft.com/office/drawing/2014/main" val="706913039"/>
                    </a:ext>
                  </a:extLst>
                </a:gridCol>
                <a:gridCol w="3501607">
                  <a:extLst>
                    <a:ext uri="{9D8B030D-6E8A-4147-A177-3AD203B41FA5}">
                      <a16:colId xmlns:a16="http://schemas.microsoft.com/office/drawing/2014/main" val="2684803524"/>
                    </a:ext>
                  </a:extLst>
                </a:gridCol>
              </a:tblGrid>
              <a:tr h="299371">
                <a:tc gridSpan="2">
                  <a:txBody>
                    <a:bodyPr/>
                    <a:lstStyle/>
                    <a:p>
                      <a:pPr marL="0" marR="0" algn="ctr">
                        <a:lnSpc>
                          <a:spcPct val="107000"/>
                        </a:lnSpc>
                        <a:spcBef>
                          <a:spcPts val="0"/>
                        </a:spcBef>
                        <a:spcAft>
                          <a:spcPts val="0"/>
                        </a:spcAft>
                      </a:pPr>
                      <a:r>
                        <a:rPr lang="en-GB" sz="1050" b="1" dirty="0">
                          <a:solidFill>
                            <a:schemeClr val="bg1"/>
                          </a:solidFill>
                          <a:effectLst/>
                          <a:latin typeface="Constantia" panose="02030602050306030303" pitchFamily="18" charset="0"/>
                        </a:rPr>
                        <a:t>Key Differences</a:t>
                      </a:r>
                      <a:endParaRPr lang="en-NZ" sz="1200" b="1" dirty="0">
                        <a:solidFill>
                          <a:schemeClr val="bg1"/>
                        </a:solidFill>
                        <a:effectLst/>
                        <a:latin typeface="Constantia" panose="02030602050306030303" pitchFamily="18"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hMerge="1">
                  <a:txBody>
                    <a:bodyPr/>
                    <a:lstStyle/>
                    <a:p>
                      <a:endParaRPr lang="en-NZ"/>
                    </a:p>
                  </a:txBody>
                  <a:tcPr/>
                </a:tc>
                <a:extLst>
                  <a:ext uri="{0D108BD9-81ED-4DB2-BD59-A6C34878D82A}">
                    <a16:rowId xmlns:a16="http://schemas.microsoft.com/office/drawing/2014/main" val="983301236"/>
                  </a:ext>
                </a:extLst>
              </a:tr>
              <a:tr h="299371">
                <a:tc>
                  <a:txBody>
                    <a:bodyPr/>
                    <a:lstStyle/>
                    <a:p>
                      <a:pPr marL="0" marR="0" algn="ctr">
                        <a:lnSpc>
                          <a:spcPct val="107000"/>
                        </a:lnSpc>
                        <a:spcBef>
                          <a:spcPts val="0"/>
                        </a:spcBef>
                        <a:spcAft>
                          <a:spcPts val="0"/>
                        </a:spcAft>
                      </a:pPr>
                      <a:r>
                        <a:rPr lang="en-GB" sz="1050" b="1" dirty="0">
                          <a:solidFill>
                            <a:schemeClr val="bg1"/>
                          </a:solidFill>
                          <a:effectLst/>
                          <a:latin typeface="Constantia" panose="02030602050306030303" pitchFamily="18" charset="0"/>
                        </a:rPr>
                        <a:t>MUP</a:t>
                      </a:r>
                      <a:endParaRPr lang="en-NZ" sz="1200" b="1" dirty="0">
                        <a:solidFill>
                          <a:schemeClr val="bg1"/>
                        </a:solidFill>
                        <a:effectLst/>
                        <a:latin typeface="Constantia" panose="02030602050306030303" pitchFamily="18"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marL="0" marR="0" algn="ctr">
                        <a:lnSpc>
                          <a:spcPct val="107000"/>
                        </a:lnSpc>
                        <a:spcBef>
                          <a:spcPts val="0"/>
                        </a:spcBef>
                        <a:spcAft>
                          <a:spcPts val="0"/>
                        </a:spcAft>
                      </a:pPr>
                      <a:r>
                        <a:rPr lang="en-GB" sz="1050" b="1" dirty="0">
                          <a:effectLst/>
                          <a:latin typeface="Constantia" panose="02030602050306030303" pitchFamily="18" charset="0"/>
                        </a:rPr>
                        <a:t>TAX</a:t>
                      </a:r>
                      <a:endParaRPr lang="en-NZ" sz="1200" b="1" dirty="0">
                        <a:effectLst/>
                        <a:latin typeface="Constantia" panose="02030602050306030303" pitchFamily="18"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17854887"/>
                  </a:ext>
                </a:extLst>
              </a:tr>
              <a:tr h="612648">
                <a:tc>
                  <a:txBody>
                    <a:bodyPr/>
                    <a:lstStyle/>
                    <a:p>
                      <a:pPr marL="0" marR="0">
                        <a:lnSpc>
                          <a:spcPct val="107000"/>
                        </a:lnSpc>
                        <a:spcBef>
                          <a:spcPts val="0"/>
                        </a:spcBef>
                        <a:spcAft>
                          <a:spcPts val="0"/>
                        </a:spcAft>
                      </a:pPr>
                      <a:r>
                        <a:rPr lang="en-GB" sz="1050" b="0" dirty="0">
                          <a:effectLst/>
                          <a:latin typeface="Constantia" panose="02030602050306030303" pitchFamily="18" charset="0"/>
                        </a:rPr>
                        <a:t>MUP will impact prices of cheaper products</a:t>
                      </a:r>
                      <a:endParaRPr lang="en-NZ" sz="1200" b="0" dirty="0">
                        <a:effectLst/>
                        <a:latin typeface="Constantia" panose="02030602050306030303" pitchFamily="18"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just">
                        <a:lnSpc>
                          <a:spcPct val="107000"/>
                        </a:lnSpc>
                        <a:spcBef>
                          <a:spcPts val="0"/>
                        </a:spcBef>
                        <a:spcAft>
                          <a:spcPts val="0"/>
                        </a:spcAft>
                      </a:pPr>
                      <a:r>
                        <a:rPr lang="en-GB" sz="1050" b="0" dirty="0">
                          <a:effectLst/>
                          <a:latin typeface="Constantia" panose="02030602050306030303" pitchFamily="18" charset="0"/>
                        </a:rPr>
                        <a:t>Tax would apply across the board; all alcohol products would rise in price</a:t>
                      </a:r>
                      <a:endParaRPr lang="en-NZ" sz="1200" b="0" dirty="0">
                        <a:effectLst/>
                        <a:latin typeface="Constantia" panose="02030602050306030303" pitchFamily="18"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11569543"/>
                  </a:ext>
                </a:extLst>
              </a:tr>
              <a:tr h="925926">
                <a:tc>
                  <a:txBody>
                    <a:bodyPr/>
                    <a:lstStyle/>
                    <a:p>
                      <a:pPr marL="0" marR="0">
                        <a:lnSpc>
                          <a:spcPct val="107000"/>
                        </a:lnSpc>
                        <a:spcBef>
                          <a:spcPts val="0"/>
                        </a:spcBef>
                        <a:spcAft>
                          <a:spcPts val="0"/>
                        </a:spcAft>
                      </a:pPr>
                      <a:r>
                        <a:rPr lang="en-GB" sz="1050" b="0" dirty="0">
                          <a:effectLst/>
                          <a:latin typeface="Constantia" panose="02030602050306030303" pitchFamily="18" charset="0"/>
                        </a:rPr>
                        <a:t>MUP could result in revenue gains for some alcohol producers</a:t>
                      </a:r>
                      <a:endParaRPr lang="en-NZ" sz="1200" b="0" dirty="0">
                        <a:effectLst/>
                        <a:latin typeface="Constantia" panose="02030602050306030303" pitchFamily="18"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just">
                        <a:lnSpc>
                          <a:spcPct val="107000"/>
                        </a:lnSpc>
                        <a:spcBef>
                          <a:spcPts val="0"/>
                        </a:spcBef>
                        <a:spcAft>
                          <a:spcPts val="0"/>
                        </a:spcAft>
                      </a:pPr>
                      <a:r>
                        <a:rPr lang="en-GB" sz="1050" b="0" dirty="0">
                          <a:effectLst/>
                          <a:latin typeface="Constantia" panose="02030602050306030303" pitchFamily="18" charset="0"/>
                        </a:rPr>
                        <a:t>Tax revenue acquired from alcohol sales could be spent to counter the social cost and negative externalities, if applied at Pigouvian level.</a:t>
                      </a:r>
                      <a:endParaRPr lang="en-NZ" sz="1200" b="0" dirty="0">
                        <a:effectLst/>
                        <a:latin typeface="Constantia" panose="02030602050306030303" pitchFamily="18"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02414228"/>
                  </a:ext>
                </a:extLst>
              </a:tr>
              <a:tr h="925926">
                <a:tc>
                  <a:txBody>
                    <a:bodyPr/>
                    <a:lstStyle/>
                    <a:p>
                      <a:pPr marL="0" marR="0">
                        <a:lnSpc>
                          <a:spcPct val="107000"/>
                        </a:lnSpc>
                        <a:spcBef>
                          <a:spcPts val="0"/>
                        </a:spcBef>
                        <a:spcAft>
                          <a:spcPts val="0"/>
                        </a:spcAft>
                      </a:pPr>
                      <a:r>
                        <a:rPr lang="en-GB" sz="1050" b="0" dirty="0">
                          <a:effectLst/>
                          <a:latin typeface="Constantia" panose="02030602050306030303" pitchFamily="18" charset="0"/>
                        </a:rPr>
                        <a:t>With increase in revenue, producers have opportunity to invest in marketing and grow more sales which eventually result negatively to society</a:t>
                      </a:r>
                      <a:endParaRPr lang="en-NZ" sz="1200" b="0" dirty="0">
                        <a:effectLst/>
                        <a:latin typeface="Constantia" panose="02030602050306030303" pitchFamily="18"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just">
                        <a:lnSpc>
                          <a:spcPct val="107000"/>
                        </a:lnSpc>
                        <a:spcBef>
                          <a:spcPts val="0"/>
                        </a:spcBef>
                        <a:spcAft>
                          <a:spcPts val="0"/>
                        </a:spcAft>
                      </a:pPr>
                      <a:r>
                        <a:rPr lang="en-GB" sz="1050" b="0" dirty="0">
                          <a:effectLst/>
                          <a:latin typeface="Constantia" panose="02030602050306030303" pitchFamily="18" charset="0"/>
                        </a:rPr>
                        <a:t>weight gained tax revenue, mass awareness campaigns, rehab programs etc. can be organized to discourage alcohol abuse.</a:t>
                      </a:r>
                      <a:endParaRPr lang="en-NZ" sz="1200" b="0" dirty="0">
                        <a:effectLst/>
                        <a:latin typeface="Constantia" panose="02030602050306030303" pitchFamily="18"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77774068"/>
                  </a:ext>
                </a:extLst>
              </a:tr>
            </a:tbl>
          </a:graphicData>
        </a:graphic>
      </p:graphicFrame>
    </p:spTree>
    <p:extLst>
      <p:ext uri="{BB962C8B-B14F-4D97-AF65-F5344CB8AC3E}">
        <p14:creationId xmlns:p14="http://schemas.microsoft.com/office/powerpoint/2010/main" val="732595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CFB62D8-EBC8-4E14-9DEC-A70F8CE2AB2C}"/>
              </a:ext>
            </a:extLst>
          </p:cNvPr>
          <p:cNvPicPr>
            <a:picLocks noChangeAspect="1"/>
          </p:cNvPicPr>
          <p:nvPr/>
        </p:nvPicPr>
        <p:blipFill>
          <a:blip r:embed="rId2"/>
          <a:stretch>
            <a:fillRect/>
          </a:stretch>
        </p:blipFill>
        <p:spPr>
          <a:xfrm>
            <a:off x="2116638" y="2798203"/>
            <a:ext cx="6292423" cy="3805418"/>
          </a:xfrm>
          <a:prstGeom prst="rect">
            <a:avLst/>
          </a:prstGeom>
        </p:spPr>
      </p:pic>
      <p:pic>
        <p:nvPicPr>
          <p:cNvPr id="14338" name="Picture 2" descr="Vineyards On The Other Side Of The World - From The Vine">
            <a:extLst>
              <a:ext uri="{FF2B5EF4-FFF2-40B4-BE49-F238E27FC236}">
                <a16:creationId xmlns:a16="http://schemas.microsoft.com/office/drawing/2014/main" id="{D1D1E9ED-4C5D-4412-A62F-46FBAE8CA2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010"/>
          <a:stretch/>
        </p:blipFill>
        <p:spPr bwMode="auto">
          <a:xfrm>
            <a:off x="-4665100" y="0"/>
            <a:ext cx="8635649" cy="6857999"/>
          </a:xfrm>
          <a:prstGeom prst="parallelogram">
            <a:avLst>
              <a:gd name="adj" fmla="val 53704"/>
            </a:avLst>
          </a:prstGeom>
          <a:noFill/>
          <a:extLst>
            <a:ext uri="{909E8E84-426E-40DD-AFC4-6F175D3DCCD1}">
              <a14:hiddenFill xmlns:a14="http://schemas.microsoft.com/office/drawing/2010/main">
                <a:solidFill>
                  <a:srgbClr val="FFFFFF"/>
                </a:solidFill>
              </a14:hiddenFill>
            </a:ext>
          </a:extLst>
        </p:spPr>
      </p:pic>
      <p:sp>
        <p:nvSpPr>
          <p:cNvPr id="12" name="Parallelogram 11">
            <a:extLst>
              <a:ext uri="{FF2B5EF4-FFF2-40B4-BE49-F238E27FC236}">
                <a16:creationId xmlns:a16="http://schemas.microsoft.com/office/drawing/2014/main" id="{6792E6AC-1872-41DE-AB2F-32DCE3FCEED2}"/>
              </a:ext>
            </a:extLst>
          </p:cNvPr>
          <p:cNvSpPr/>
          <p:nvPr/>
        </p:nvSpPr>
        <p:spPr>
          <a:xfrm>
            <a:off x="269201" y="-1"/>
            <a:ext cx="3992079" cy="6858000"/>
          </a:xfrm>
          <a:prstGeom prst="parallelogram">
            <a:avLst>
              <a:gd name="adj" fmla="val 92464"/>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Arrow: Chevron 1">
            <a:extLst>
              <a:ext uri="{FF2B5EF4-FFF2-40B4-BE49-F238E27FC236}">
                <a16:creationId xmlns:a16="http://schemas.microsoft.com/office/drawing/2014/main" id="{2BCB1E11-CAAF-4FF4-ABBA-C32FA84800E4}"/>
              </a:ext>
            </a:extLst>
          </p:cNvPr>
          <p:cNvSpPr/>
          <p:nvPr/>
        </p:nvSpPr>
        <p:spPr>
          <a:xfrm>
            <a:off x="-647699" y="590708"/>
            <a:ext cx="12103099" cy="316339"/>
          </a:xfrm>
          <a:custGeom>
            <a:avLst/>
            <a:gdLst>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196850 w 9478271"/>
              <a:gd name="connsiteY5" fmla="*/ 1968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120650 w 9478271"/>
              <a:gd name="connsiteY5" fmla="*/ 1841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69850 w 9478271"/>
              <a:gd name="connsiteY5" fmla="*/ 1841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95250 w 9478271"/>
              <a:gd name="connsiteY5" fmla="*/ 1841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54355 w 9478271"/>
              <a:gd name="connsiteY5" fmla="*/ 184150 h 393700"/>
              <a:gd name="connsiteX6" fmla="*/ 0 w 9478271"/>
              <a:gd name="connsiteY6" fmla="*/ 0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78271" h="393700">
                <a:moveTo>
                  <a:pt x="0" y="0"/>
                </a:moveTo>
                <a:lnTo>
                  <a:pt x="9281421" y="0"/>
                </a:lnTo>
                <a:lnTo>
                  <a:pt x="9478271" y="196850"/>
                </a:lnTo>
                <a:lnTo>
                  <a:pt x="9281421" y="393700"/>
                </a:lnTo>
                <a:lnTo>
                  <a:pt x="0" y="393700"/>
                </a:lnTo>
                <a:lnTo>
                  <a:pt x="54355" y="184150"/>
                </a:lnTo>
                <a:lnTo>
                  <a:pt x="0" y="0"/>
                </a:lnTo>
                <a:close/>
              </a:path>
            </a:pathLst>
          </a:custGeom>
          <a:gradFill flip="none" rotWithShape="1">
            <a:gsLst>
              <a:gs pos="0">
                <a:schemeClr val="accent5">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10" name="TextBox 9">
            <a:extLst>
              <a:ext uri="{FF2B5EF4-FFF2-40B4-BE49-F238E27FC236}">
                <a16:creationId xmlns:a16="http://schemas.microsoft.com/office/drawing/2014/main" id="{015AD077-CE1B-4210-A52D-C7155B9A521B}"/>
              </a:ext>
            </a:extLst>
          </p:cNvPr>
          <p:cNvSpPr txBox="1"/>
          <p:nvPr/>
        </p:nvSpPr>
        <p:spPr>
          <a:xfrm>
            <a:off x="7280859" y="907047"/>
            <a:ext cx="4174541" cy="646331"/>
          </a:xfrm>
          <a:prstGeom prst="rect">
            <a:avLst/>
          </a:prstGeom>
          <a:noFill/>
        </p:spPr>
        <p:txBody>
          <a:bodyPr wrap="none" rtlCol="0">
            <a:spAutoFit/>
          </a:bodyPr>
          <a:lstStyle/>
          <a:p>
            <a:r>
              <a:rPr lang="en-NZ" sz="3600" dirty="0">
                <a:latin typeface="Georgia" panose="02040502050405020303" pitchFamily="18" charset="0"/>
              </a:rPr>
              <a:t>Effect on producers</a:t>
            </a:r>
          </a:p>
        </p:txBody>
      </p:sp>
      <p:sp>
        <p:nvSpPr>
          <p:cNvPr id="4" name="Rectangle 3"/>
          <p:cNvSpPr/>
          <p:nvPr/>
        </p:nvSpPr>
        <p:spPr>
          <a:xfrm>
            <a:off x="8110131" y="2885030"/>
            <a:ext cx="3567815" cy="3631763"/>
          </a:xfrm>
          <a:prstGeom prst="rect">
            <a:avLst/>
          </a:prstGeom>
        </p:spPr>
        <p:txBody>
          <a:bodyPr wrap="square">
            <a:spAutoFit/>
          </a:bodyPr>
          <a:lstStyle/>
          <a:p>
            <a:pPr marL="285750" indent="-285750">
              <a:buFont typeface="Arial" panose="020B0604020202020204" pitchFamily="34" charset="0"/>
              <a:buChar char="•"/>
            </a:pPr>
            <a:endParaRPr lang="en-US" sz="1600" dirty="0">
              <a:latin typeface="Constantia" panose="02030602050306030303" pitchFamily="18" charset="0"/>
            </a:endParaRPr>
          </a:p>
          <a:p>
            <a:pPr marL="285750" indent="-285750">
              <a:buFont typeface="Arial" panose="020B0604020202020204" pitchFamily="34" charset="0"/>
              <a:buChar char="•"/>
            </a:pPr>
            <a:r>
              <a:rPr lang="en-US" sz="1600" dirty="0">
                <a:latin typeface="Constantia" panose="02030602050306030303" pitchFamily="18" charset="0"/>
              </a:rPr>
              <a:t>A significant revenue gain from the market. </a:t>
            </a:r>
          </a:p>
          <a:p>
            <a:endParaRPr lang="en-US" sz="1600" dirty="0">
              <a:latin typeface="Constantia" panose="02030602050306030303" pitchFamily="18" charset="0"/>
            </a:endParaRPr>
          </a:p>
          <a:p>
            <a:pPr marL="285750" indent="-285750">
              <a:buFont typeface="Arial" panose="020B0604020202020204" pitchFamily="34" charset="0"/>
              <a:buChar char="•"/>
            </a:pPr>
            <a:r>
              <a:rPr lang="en-US" sz="1600" dirty="0">
                <a:latin typeface="Constantia" panose="02030602050306030303" pitchFamily="18" charset="0"/>
              </a:rPr>
              <a:t>Adapt to higher price product channels or scale back production, Which could rise unemployment.</a:t>
            </a:r>
          </a:p>
          <a:p>
            <a:pPr marL="285750" indent="-285750">
              <a:buFont typeface="Arial" panose="020B0604020202020204" pitchFamily="34" charset="0"/>
              <a:buChar char="•"/>
            </a:pPr>
            <a:endParaRPr lang="en-US" sz="1600" dirty="0">
              <a:latin typeface="Constantia" panose="02030602050306030303" pitchFamily="18" charset="0"/>
            </a:endParaRPr>
          </a:p>
          <a:p>
            <a:pPr marL="285750" indent="-285750">
              <a:buFont typeface="Arial" panose="020B0604020202020204" pitchFamily="34" charset="0"/>
              <a:buChar char="•"/>
            </a:pPr>
            <a:r>
              <a:rPr lang="en-US" sz="1600" dirty="0">
                <a:latin typeface="Constantia" panose="02030602050306030303" pitchFamily="18" charset="0"/>
              </a:rPr>
              <a:t>Competing against products in price brackets that are not affected by MUP.</a:t>
            </a:r>
          </a:p>
          <a:p>
            <a:pPr marL="285750" indent="-285750">
              <a:buFont typeface="Arial" panose="020B0604020202020204" pitchFamily="34" charset="0"/>
              <a:buChar char="•"/>
            </a:pPr>
            <a:endParaRPr lang="en-US" dirty="0"/>
          </a:p>
          <a:p>
            <a:endParaRPr lang="en-US" dirty="0"/>
          </a:p>
          <a:p>
            <a:pPr marL="742950"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2492909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2679015" y="1953561"/>
            <a:ext cx="5987079" cy="4380148"/>
          </a:xfrm>
          <a:prstGeom prst="rect">
            <a:avLst/>
          </a:prstGeom>
        </p:spPr>
      </p:pic>
      <p:pic>
        <p:nvPicPr>
          <p:cNvPr id="1026" name="Picture 2" descr="334,072 Beer Stock Photos - Free &amp; Royalty-Free Stock Photos from Dreamstime">
            <a:extLst>
              <a:ext uri="{FF2B5EF4-FFF2-40B4-BE49-F238E27FC236}">
                <a16:creationId xmlns:a16="http://schemas.microsoft.com/office/drawing/2014/main" id="{11201184-6EEF-421F-873A-763805AE91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4351" y="2"/>
            <a:ext cx="7820715" cy="6857998"/>
          </a:xfrm>
          <a:prstGeom prst="parallelogram">
            <a:avLst>
              <a:gd name="adj" fmla="val 53364"/>
            </a:avLst>
          </a:prstGeom>
          <a:noFill/>
          <a:extLst>
            <a:ext uri="{909E8E84-426E-40DD-AFC4-6F175D3DCCD1}">
              <a14:hiddenFill xmlns:a14="http://schemas.microsoft.com/office/drawing/2010/main">
                <a:solidFill>
                  <a:srgbClr val="FFFFFF"/>
                </a:solidFill>
              </a14:hiddenFill>
            </a:ext>
          </a:extLst>
        </p:spPr>
      </p:pic>
      <p:sp>
        <p:nvSpPr>
          <p:cNvPr id="12" name="Parallelogram 11">
            <a:extLst>
              <a:ext uri="{FF2B5EF4-FFF2-40B4-BE49-F238E27FC236}">
                <a16:creationId xmlns:a16="http://schemas.microsoft.com/office/drawing/2014/main" id="{6792E6AC-1872-41DE-AB2F-32DCE3FCEED2}"/>
              </a:ext>
            </a:extLst>
          </p:cNvPr>
          <p:cNvSpPr/>
          <p:nvPr/>
        </p:nvSpPr>
        <p:spPr>
          <a:xfrm>
            <a:off x="461706" y="-2"/>
            <a:ext cx="3992079" cy="6858000"/>
          </a:xfrm>
          <a:prstGeom prst="parallelogram">
            <a:avLst>
              <a:gd name="adj" fmla="val 92464"/>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Arrow: Chevron 1">
            <a:extLst>
              <a:ext uri="{FF2B5EF4-FFF2-40B4-BE49-F238E27FC236}">
                <a16:creationId xmlns:a16="http://schemas.microsoft.com/office/drawing/2014/main" id="{2BCB1E11-CAAF-4FF4-ABBA-C32FA84800E4}"/>
              </a:ext>
            </a:extLst>
          </p:cNvPr>
          <p:cNvSpPr/>
          <p:nvPr/>
        </p:nvSpPr>
        <p:spPr>
          <a:xfrm>
            <a:off x="-647699" y="590708"/>
            <a:ext cx="12103099" cy="316339"/>
          </a:xfrm>
          <a:custGeom>
            <a:avLst/>
            <a:gdLst>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196850 w 9478271"/>
              <a:gd name="connsiteY5" fmla="*/ 1968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120650 w 9478271"/>
              <a:gd name="connsiteY5" fmla="*/ 1841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69850 w 9478271"/>
              <a:gd name="connsiteY5" fmla="*/ 1841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95250 w 9478271"/>
              <a:gd name="connsiteY5" fmla="*/ 1841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54355 w 9478271"/>
              <a:gd name="connsiteY5" fmla="*/ 184150 h 393700"/>
              <a:gd name="connsiteX6" fmla="*/ 0 w 9478271"/>
              <a:gd name="connsiteY6" fmla="*/ 0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78271" h="393700">
                <a:moveTo>
                  <a:pt x="0" y="0"/>
                </a:moveTo>
                <a:lnTo>
                  <a:pt x="9281421" y="0"/>
                </a:lnTo>
                <a:lnTo>
                  <a:pt x="9478271" y="196850"/>
                </a:lnTo>
                <a:lnTo>
                  <a:pt x="9281421" y="393700"/>
                </a:lnTo>
                <a:lnTo>
                  <a:pt x="0" y="393700"/>
                </a:lnTo>
                <a:lnTo>
                  <a:pt x="54355" y="184150"/>
                </a:lnTo>
                <a:lnTo>
                  <a:pt x="0" y="0"/>
                </a:lnTo>
                <a:close/>
              </a:path>
            </a:pathLst>
          </a:custGeom>
          <a:gradFill flip="none" rotWithShape="1">
            <a:gsLst>
              <a:gs pos="0">
                <a:schemeClr val="accent5">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10" name="TextBox 9">
            <a:extLst>
              <a:ext uri="{FF2B5EF4-FFF2-40B4-BE49-F238E27FC236}">
                <a16:creationId xmlns:a16="http://schemas.microsoft.com/office/drawing/2014/main" id="{015AD077-CE1B-4210-A52D-C7155B9A521B}"/>
              </a:ext>
            </a:extLst>
          </p:cNvPr>
          <p:cNvSpPr txBox="1"/>
          <p:nvPr/>
        </p:nvSpPr>
        <p:spPr>
          <a:xfrm>
            <a:off x="7280859" y="907047"/>
            <a:ext cx="4174541" cy="646331"/>
          </a:xfrm>
          <a:prstGeom prst="rect">
            <a:avLst/>
          </a:prstGeom>
          <a:noFill/>
        </p:spPr>
        <p:txBody>
          <a:bodyPr wrap="none" rtlCol="0">
            <a:spAutoFit/>
          </a:bodyPr>
          <a:lstStyle/>
          <a:p>
            <a:r>
              <a:rPr lang="en-NZ" sz="3600" dirty="0">
                <a:latin typeface="Georgia" panose="02040502050405020303" pitchFamily="18" charset="0"/>
              </a:rPr>
              <a:t>Effect on producers</a:t>
            </a:r>
          </a:p>
        </p:txBody>
      </p:sp>
      <p:sp>
        <p:nvSpPr>
          <p:cNvPr id="4" name="Rectangle 3"/>
          <p:cNvSpPr/>
          <p:nvPr/>
        </p:nvSpPr>
        <p:spPr>
          <a:xfrm>
            <a:off x="8177446" y="1868277"/>
            <a:ext cx="3867325" cy="2123658"/>
          </a:xfrm>
          <a:prstGeom prst="rect">
            <a:avLst/>
          </a:prstGeom>
        </p:spPr>
        <p:txBody>
          <a:bodyPr wrap="square">
            <a:spAutoFit/>
          </a:bodyPr>
          <a:lstStyle/>
          <a:p>
            <a:pPr marL="285750" indent="-285750">
              <a:buFont typeface="Arial" panose="020B0604020202020204" pitchFamily="34" charset="0"/>
              <a:buChar char="•"/>
            </a:pPr>
            <a:endParaRPr lang="en-US" sz="1600" dirty="0">
              <a:latin typeface="Constantia" panose="02030602050306030303" pitchFamily="18" charset="0"/>
            </a:endParaRPr>
          </a:p>
          <a:p>
            <a:endParaRPr lang="en-US" sz="1600" dirty="0">
              <a:latin typeface="Constantia" panose="02030602050306030303" pitchFamily="18" charset="0"/>
            </a:endParaRPr>
          </a:p>
          <a:p>
            <a:pPr marL="285750" indent="-285750">
              <a:buFont typeface="Arial" panose="020B0604020202020204" pitchFamily="34" charset="0"/>
              <a:buChar char="•"/>
            </a:pPr>
            <a:r>
              <a:rPr lang="en-US" sz="1600" dirty="0">
                <a:latin typeface="Constantia" panose="02030602050306030303" pitchFamily="18" charset="0"/>
              </a:rPr>
              <a:t>Competing on basis of quality.</a:t>
            </a:r>
          </a:p>
          <a:p>
            <a:endParaRPr lang="en-US" sz="1600" dirty="0">
              <a:latin typeface="Constantia" panose="02030602050306030303" pitchFamily="18" charset="0"/>
            </a:endParaRPr>
          </a:p>
          <a:p>
            <a:pPr marL="285750" indent="-285750">
              <a:buFont typeface="Arial" panose="020B0604020202020204" pitchFamily="34" charset="0"/>
              <a:buChar char="•"/>
            </a:pPr>
            <a:r>
              <a:rPr lang="en-US" sz="1600" dirty="0">
                <a:latin typeface="Constantia" panose="02030602050306030303" pitchFamily="18" charset="0"/>
              </a:rPr>
              <a:t>Quality Waste under MUP policy.</a:t>
            </a:r>
          </a:p>
          <a:p>
            <a:pPr marL="285750" indent="-285750">
              <a:buFont typeface="Arial" panose="020B0604020202020204" pitchFamily="34" charset="0"/>
              <a:buChar char="•"/>
            </a:pPr>
            <a:endParaRPr lang="en-US" sz="1600" dirty="0">
              <a:latin typeface="Constantia" panose="02030602050306030303" pitchFamily="18" charset="0"/>
            </a:endParaRPr>
          </a:p>
          <a:p>
            <a:endParaRPr lang="en-US" sz="1600" dirty="0">
              <a:latin typeface="Constantia" panose="02030602050306030303" pitchFamily="18" charset="0"/>
            </a:endParaRPr>
          </a:p>
          <a:p>
            <a:pPr marL="742950" lvl="1" indent="-285750">
              <a:buFont typeface="Arial" panose="020B0604020202020204" pitchFamily="34" charset="0"/>
              <a:buChar char="•"/>
            </a:pPr>
            <a:endParaRPr lang="en-US" sz="1600" dirty="0">
              <a:latin typeface="Constantia" panose="02030602050306030303" pitchFamily="18" charset="0"/>
            </a:endParaRPr>
          </a:p>
        </p:txBody>
      </p:sp>
    </p:spTree>
    <p:extLst>
      <p:ext uri="{BB962C8B-B14F-4D97-AF65-F5344CB8AC3E}">
        <p14:creationId xmlns:p14="http://schemas.microsoft.com/office/powerpoint/2010/main" val="39286381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World Bartender Day 2021, Sydney">
            <a:extLst>
              <a:ext uri="{FF2B5EF4-FFF2-40B4-BE49-F238E27FC236}">
                <a16:creationId xmlns:a16="http://schemas.microsoft.com/office/drawing/2014/main" id="{6756B9B1-2A11-43C4-8B49-4146CA5B428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36000"/>
                    </a14:imgEffect>
                    <a14:imgEffect>
                      <a14:brightnessContrast bright="22000" contrast="-37000"/>
                    </a14:imgEffect>
                  </a14:imgLayer>
                </a14:imgProps>
              </a:ext>
              <a:ext uri="{28A0092B-C50C-407E-A947-70E740481C1C}">
                <a14:useLocalDpi xmlns:a14="http://schemas.microsoft.com/office/drawing/2010/main" val="0"/>
              </a:ext>
            </a:extLst>
          </a:blip>
          <a:srcRect/>
          <a:stretch>
            <a:fillRect/>
          </a:stretch>
        </p:blipFill>
        <p:spPr bwMode="auto">
          <a:xfrm>
            <a:off x="-3631849" y="0"/>
            <a:ext cx="8356249" cy="6858000"/>
          </a:xfrm>
          <a:prstGeom prst="parallelogram">
            <a:avLst>
              <a:gd name="adj" fmla="val 53704"/>
            </a:avLst>
          </a:prstGeom>
          <a:noFill/>
          <a:extLst>
            <a:ext uri="{909E8E84-426E-40DD-AFC4-6F175D3DCCD1}">
              <a14:hiddenFill xmlns:a14="http://schemas.microsoft.com/office/drawing/2010/main">
                <a:solidFill>
                  <a:srgbClr val="FFFFFF"/>
                </a:solidFill>
              </a14:hiddenFill>
            </a:ext>
          </a:extLst>
        </p:spPr>
      </p:pic>
      <p:sp>
        <p:nvSpPr>
          <p:cNvPr id="12" name="Parallelogram 11">
            <a:extLst>
              <a:ext uri="{FF2B5EF4-FFF2-40B4-BE49-F238E27FC236}">
                <a16:creationId xmlns:a16="http://schemas.microsoft.com/office/drawing/2014/main" id="{6792E6AC-1872-41DE-AB2F-32DCE3FCEED2}"/>
              </a:ext>
            </a:extLst>
          </p:cNvPr>
          <p:cNvSpPr/>
          <p:nvPr/>
        </p:nvSpPr>
        <p:spPr>
          <a:xfrm>
            <a:off x="1011721" y="0"/>
            <a:ext cx="3992079" cy="6858000"/>
          </a:xfrm>
          <a:prstGeom prst="parallelogram">
            <a:avLst>
              <a:gd name="adj" fmla="val 92464"/>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Arrow: Chevron 1">
            <a:extLst>
              <a:ext uri="{FF2B5EF4-FFF2-40B4-BE49-F238E27FC236}">
                <a16:creationId xmlns:a16="http://schemas.microsoft.com/office/drawing/2014/main" id="{2BCB1E11-CAAF-4FF4-ABBA-C32FA84800E4}"/>
              </a:ext>
            </a:extLst>
          </p:cNvPr>
          <p:cNvSpPr/>
          <p:nvPr/>
        </p:nvSpPr>
        <p:spPr>
          <a:xfrm>
            <a:off x="-647699" y="590708"/>
            <a:ext cx="12103099" cy="316339"/>
          </a:xfrm>
          <a:custGeom>
            <a:avLst/>
            <a:gdLst>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196850 w 9478271"/>
              <a:gd name="connsiteY5" fmla="*/ 1968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120650 w 9478271"/>
              <a:gd name="connsiteY5" fmla="*/ 1841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69850 w 9478271"/>
              <a:gd name="connsiteY5" fmla="*/ 1841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95250 w 9478271"/>
              <a:gd name="connsiteY5" fmla="*/ 1841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54355 w 9478271"/>
              <a:gd name="connsiteY5" fmla="*/ 184150 h 393700"/>
              <a:gd name="connsiteX6" fmla="*/ 0 w 9478271"/>
              <a:gd name="connsiteY6" fmla="*/ 0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78271" h="393700">
                <a:moveTo>
                  <a:pt x="0" y="0"/>
                </a:moveTo>
                <a:lnTo>
                  <a:pt x="9281421" y="0"/>
                </a:lnTo>
                <a:lnTo>
                  <a:pt x="9478271" y="196850"/>
                </a:lnTo>
                <a:lnTo>
                  <a:pt x="9281421" y="393700"/>
                </a:lnTo>
                <a:lnTo>
                  <a:pt x="0" y="393700"/>
                </a:lnTo>
                <a:lnTo>
                  <a:pt x="54355" y="184150"/>
                </a:lnTo>
                <a:lnTo>
                  <a:pt x="0" y="0"/>
                </a:lnTo>
                <a:close/>
              </a:path>
            </a:pathLst>
          </a:custGeom>
          <a:gradFill flip="none" rotWithShape="1">
            <a:gsLst>
              <a:gs pos="0">
                <a:schemeClr val="accent5">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10" name="TextBox 9">
            <a:extLst>
              <a:ext uri="{FF2B5EF4-FFF2-40B4-BE49-F238E27FC236}">
                <a16:creationId xmlns:a16="http://schemas.microsoft.com/office/drawing/2014/main" id="{015AD077-CE1B-4210-A52D-C7155B9A521B}"/>
              </a:ext>
            </a:extLst>
          </p:cNvPr>
          <p:cNvSpPr txBox="1"/>
          <p:nvPr/>
        </p:nvSpPr>
        <p:spPr>
          <a:xfrm>
            <a:off x="7120559" y="907047"/>
            <a:ext cx="4334841" cy="646331"/>
          </a:xfrm>
          <a:prstGeom prst="rect">
            <a:avLst/>
          </a:prstGeom>
          <a:noFill/>
        </p:spPr>
        <p:txBody>
          <a:bodyPr wrap="none" rtlCol="0">
            <a:spAutoFit/>
          </a:bodyPr>
          <a:lstStyle/>
          <a:p>
            <a:r>
              <a:rPr lang="en-NZ" sz="3600" dirty="0">
                <a:latin typeface="Georgia" panose="02040502050405020303" pitchFamily="18" charset="0"/>
              </a:rPr>
              <a:t>Effect on consumers</a:t>
            </a:r>
          </a:p>
        </p:txBody>
      </p:sp>
      <p:sp>
        <p:nvSpPr>
          <p:cNvPr id="3" name="Rectangle 2"/>
          <p:cNvSpPr/>
          <p:nvPr/>
        </p:nvSpPr>
        <p:spPr>
          <a:xfrm>
            <a:off x="4324758" y="2765629"/>
            <a:ext cx="7130642" cy="3108543"/>
          </a:xfrm>
          <a:prstGeom prst="rect">
            <a:avLst/>
          </a:prstGeom>
        </p:spPr>
        <p:txBody>
          <a:bodyPr wrap="square">
            <a:spAutoFit/>
          </a:bodyPr>
          <a:lstStyle/>
          <a:p>
            <a:pPr fontAlgn="base"/>
            <a:r>
              <a:rPr lang="en-US" sz="1600" dirty="0">
                <a:latin typeface="Constantia" panose="02030602050306030303" pitchFamily="18" charset="0"/>
              </a:rPr>
              <a:t>MUP policy’s impact will be disproportionately felt by low-income homes.  Therefore, it will have little impact on moderate consumers or consumers who are not sensitive to cost.</a:t>
            </a:r>
          </a:p>
          <a:p>
            <a:pPr fontAlgn="base"/>
            <a:endParaRPr lang="en-US" sz="1600" dirty="0">
              <a:latin typeface="Constantia" panose="02030602050306030303" pitchFamily="18" charset="0"/>
            </a:endParaRPr>
          </a:p>
          <a:p>
            <a:pPr fontAlgn="base"/>
            <a:r>
              <a:rPr lang="en-US" sz="1600" dirty="0">
                <a:latin typeface="Constantia" panose="02030602050306030303" pitchFamily="18" charset="0"/>
              </a:rPr>
              <a:t>Key takeaways:</a:t>
            </a:r>
          </a:p>
          <a:p>
            <a:pPr fontAlgn="base"/>
            <a:endParaRPr lang="en-US" sz="1600" dirty="0">
              <a:latin typeface="Constantia" panose="02030602050306030303" pitchFamily="18" charset="0"/>
            </a:endParaRPr>
          </a:p>
          <a:p>
            <a:pPr marL="285750" indent="-285750" fontAlgn="base">
              <a:buFont typeface="Arial" panose="020B0604020202020204" pitchFamily="34" charset="0"/>
              <a:buChar char="•"/>
            </a:pPr>
            <a:r>
              <a:rPr lang="en-US" sz="1600" dirty="0">
                <a:latin typeface="Constantia" panose="02030602050306030303" pitchFamily="18" charset="0"/>
              </a:rPr>
              <a:t>Heavy drinkers will be hit hard by the price rise associated with MUP. However, they might cut corners and make room in their budget for their indulgence. </a:t>
            </a:r>
          </a:p>
          <a:p>
            <a:pPr fontAlgn="base"/>
            <a:endParaRPr lang="en-US" sz="1600" dirty="0">
              <a:latin typeface="Constantia" panose="02030602050306030303" pitchFamily="18" charset="0"/>
            </a:endParaRPr>
          </a:p>
          <a:p>
            <a:pPr marL="285750" indent="-285750" fontAlgn="base">
              <a:buFont typeface="Arial" panose="020B0604020202020204" pitchFamily="34" charset="0"/>
              <a:buChar char="•"/>
            </a:pPr>
            <a:r>
              <a:rPr lang="en-US" sz="1600" dirty="0">
                <a:latin typeface="Constantia" panose="02030602050306030303" pitchFamily="18" charset="0"/>
              </a:rPr>
              <a:t>By reducing alcohol sales, the high social costs of alcohol abuse can also be lowered. </a:t>
            </a:r>
          </a:p>
        </p:txBody>
      </p:sp>
    </p:spTree>
    <p:extLst>
      <p:ext uri="{BB962C8B-B14F-4D97-AF65-F5344CB8AC3E}">
        <p14:creationId xmlns:p14="http://schemas.microsoft.com/office/powerpoint/2010/main" val="2263646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100+ Short and Cute Family Quotes &amp; Sayings to Express Your Love |  LoveToKnow">
            <a:extLst>
              <a:ext uri="{FF2B5EF4-FFF2-40B4-BE49-F238E27FC236}">
                <a16:creationId xmlns:a16="http://schemas.microsoft.com/office/drawing/2014/main" id="{4B534994-CE37-4850-8EC6-D0C960D19C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2879" y="-6319"/>
            <a:ext cx="9347200" cy="6864317"/>
          </a:xfrm>
          <a:prstGeom prst="parallelogram">
            <a:avLst>
              <a:gd name="adj" fmla="val 52937"/>
            </a:avLst>
          </a:prstGeom>
          <a:noFill/>
          <a:extLst>
            <a:ext uri="{909E8E84-426E-40DD-AFC4-6F175D3DCCD1}">
              <a14:hiddenFill xmlns:a14="http://schemas.microsoft.com/office/drawing/2010/main">
                <a:solidFill>
                  <a:srgbClr val="FFFFFF"/>
                </a:solidFill>
              </a14:hiddenFill>
            </a:ext>
          </a:extLst>
        </p:spPr>
      </p:pic>
      <p:sp>
        <p:nvSpPr>
          <p:cNvPr id="12" name="Parallelogram 11">
            <a:extLst>
              <a:ext uri="{FF2B5EF4-FFF2-40B4-BE49-F238E27FC236}">
                <a16:creationId xmlns:a16="http://schemas.microsoft.com/office/drawing/2014/main" id="{6792E6AC-1872-41DE-AB2F-32DCE3FCEED2}"/>
              </a:ext>
            </a:extLst>
          </p:cNvPr>
          <p:cNvSpPr/>
          <p:nvPr/>
        </p:nvSpPr>
        <p:spPr>
          <a:xfrm>
            <a:off x="1620844" y="-6320"/>
            <a:ext cx="3992079" cy="6864317"/>
          </a:xfrm>
          <a:prstGeom prst="parallelogram">
            <a:avLst>
              <a:gd name="adj" fmla="val 92464"/>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Arrow: Chevron 1">
            <a:extLst>
              <a:ext uri="{FF2B5EF4-FFF2-40B4-BE49-F238E27FC236}">
                <a16:creationId xmlns:a16="http://schemas.microsoft.com/office/drawing/2014/main" id="{2BCB1E11-CAAF-4FF4-ABBA-C32FA84800E4}"/>
              </a:ext>
            </a:extLst>
          </p:cNvPr>
          <p:cNvSpPr/>
          <p:nvPr/>
        </p:nvSpPr>
        <p:spPr>
          <a:xfrm>
            <a:off x="-647699" y="590708"/>
            <a:ext cx="12103099" cy="316339"/>
          </a:xfrm>
          <a:custGeom>
            <a:avLst/>
            <a:gdLst>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196850 w 9478271"/>
              <a:gd name="connsiteY5" fmla="*/ 1968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120650 w 9478271"/>
              <a:gd name="connsiteY5" fmla="*/ 1841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69850 w 9478271"/>
              <a:gd name="connsiteY5" fmla="*/ 1841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95250 w 9478271"/>
              <a:gd name="connsiteY5" fmla="*/ 1841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54355 w 9478271"/>
              <a:gd name="connsiteY5" fmla="*/ 184150 h 393700"/>
              <a:gd name="connsiteX6" fmla="*/ 0 w 9478271"/>
              <a:gd name="connsiteY6" fmla="*/ 0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78271" h="393700">
                <a:moveTo>
                  <a:pt x="0" y="0"/>
                </a:moveTo>
                <a:lnTo>
                  <a:pt x="9281421" y="0"/>
                </a:lnTo>
                <a:lnTo>
                  <a:pt x="9478271" y="196850"/>
                </a:lnTo>
                <a:lnTo>
                  <a:pt x="9281421" y="393700"/>
                </a:lnTo>
                <a:lnTo>
                  <a:pt x="0" y="393700"/>
                </a:lnTo>
                <a:lnTo>
                  <a:pt x="54355" y="184150"/>
                </a:lnTo>
                <a:lnTo>
                  <a:pt x="0" y="0"/>
                </a:lnTo>
                <a:close/>
              </a:path>
            </a:pathLst>
          </a:custGeom>
          <a:gradFill flip="none" rotWithShape="1">
            <a:gsLst>
              <a:gs pos="0">
                <a:schemeClr val="accent5">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10" name="TextBox 9">
            <a:extLst>
              <a:ext uri="{FF2B5EF4-FFF2-40B4-BE49-F238E27FC236}">
                <a16:creationId xmlns:a16="http://schemas.microsoft.com/office/drawing/2014/main" id="{015AD077-CE1B-4210-A52D-C7155B9A521B}"/>
              </a:ext>
            </a:extLst>
          </p:cNvPr>
          <p:cNvSpPr txBox="1"/>
          <p:nvPr/>
        </p:nvSpPr>
        <p:spPr>
          <a:xfrm>
            <a:off x="6412032" y="907047"/>
            <a:ext cx="5043368" cy="646331"/>
          </a:xfrm>
          <a:prstGeom prst="rect">
            <a:avLst/>
          </a:prstGeom>
          <a:noFill/>
        </p:spPr>
        <p:txBody>
          <a:bodyPr wrap="none" rtlCol="0">
            <a:spAutoFit/>
          </a:bodyPr>
          <a:lstStyle/>
          <a:p>
            <a:r>
              <a:rPr lang="en-NZ" sz="3600" dirty="0">
                <a:latin typeface="Georgia" panose="02040502050405020303" pitchFamily="18" charset="0"/>
              </a:rPr>
              <a:t>Intended Consequences</a:t>
            </a:r>
          </a:p>
        </p:txBody>
      </p:sp>
      <p:sp>
        <p:nvSpPr>
          <p:cNvPr id="4" name="TextBox 3"/>
          <p:cNvSpPr txBox="1"/>
          <p:nvPr/>
        </p:nvSpPr>
        <p:spPr>
          <a:xfrm>
            <a:off x="4568944" y="2173419"/>
            <a:ext cx="7124700" cy="4308872"/>
          </a:xfrm>
          <a:prstGeom prst="rect">
            <a:avLst/>
          </a:prstGeom>
          <a:noFill/>
        </p:spPr>
        <p:txBody>
          <a:bodyPr wrap="square" rtlCol="0">
            <a:spAutoFit/>
          </a:bodyPr>
          <a:lstStyle/>
          <a:p>
            <a:pPr marL="285750" indent="-285750" fontAlgn="base">
              <a:buFont typeface="Arial" charset="0"/>
              <a:buChar char="•"/>
            </a:pPr>
            <a:endParaRPr lang="en-GB" sz="1600" dirty="0">
              <a:latin typeface="Constantia" panose="02030602050306030303" pitchFamily="18" charset="0"/>
            </a:endParaRPr>
          </a:p>
          <a:p>
            <a:pPr marL="285750" indent="-285750" fontAlgn="base">
              <a:buFont typeface="Arial" charset="0"/>
              <a:buChar char="•"/>
            </a:pPr>
            <a:r>
              <a:rPr lang="en-GB" sz="1600" dirty="0">
                <a:latin typeface="Constantia" panose="02030602050306030303" pitchFamily="18" charset="0"/>
              </a:rPr>
              <a:t>The policy targets cheap quality alcohol which is the go-to choose of binge drinkers or other problematic consumers. Raising the price of these products removes their competitive advantage and consumers no longer have a strong incentive to buy these products. </a:t>
            </a:r>
          </a:p>
          <a:p>
            <a:pPr marL="285750" indent="-285750" fontAlgn="base">
              <a:buFont typeface="Arial" charset="0"/>
              <a:buChar char="•"/>
            </a:pPr>
            <a:endParaRPr lang="en-GB" sz="1600" dirty="0">
              <a:latin typeface="Constantia" panose="02030602050306030303" pitchFamily="18" charset="0"/>
            </a:endParaRPr>
          </a:p>
          <a:p>
            <a:pPr marL="285750" indent="-285750" fontAlgn="base">
              <a:buFont typeface="Arial" charset="0"/>
              <a:buChar char="•"/>
            </a:pPr>
            <a:r>
              <a:rPr lang="en-GB" sz="1600" dirty="0">
                <a:latin typeface="Constantia" panose="02030602050306030303" pitchFamily="18" charset="0"/>
              </a:rPr>
              <a:t>With reduced alcohol consumption, over a period of a few years MUP will reduce the number of alcohol related hospitalisations and deaths.  </a:t>
            </a:r>
          </a:p>
          <a:p>
            <a:pPr fontAlgn="base"/>
            <a:endParaRPr lang="en-GB" sz="1600" dirty="0">
              <a:latin typeface="Constantia" panose="02030602050306030303" pitchFamily="18" charset="0"/>
            </a:endParaRPr>
          </a:p>
          <a:p>
            <a:pPr marL="285750" indent="-285750" fontAlgn="base">
              <a:buFont typeface="Arial" charset="0"/>
              <a:buChar char="•"/>
            </a:pPr>
            <a:r>
              <a:rPr lang="en-GB" sz="1600" dirty="0">
                <a:latin typeface="Constantia" panose="02030602050306030303" pitchFamily="18" charset="0"/>
              </a:rPr>
              <a:t>Removing the low-cost drinks will discourage young drinkers from indulging and will further discourage them from forming the habit of relying on alcohol. </a:t>
            </a:r>
          </a:p>
          <a:p>
            <a:pPr fontAlgn="base"/>
            <a:endParaRPr lang="en-GB" sz="1600" dirty="0">
              <a:latin typeface="Constantia" panose="02030602050306030303" pitchFamily="18" charset="0"/>
            </a:endParaRPr>
          </a:p>
          <a:p>
            <a:pPr marL="285750" indent="-285750" fontAlgn="base">
              <a:buFont typeface="Arial" charset="0"/>
              <a:buChar char="•"/>
            </a:pPr>
            <a:r>
              <a:rPr lang="en-GB" sz="1600" dirty="0">
                <a:latin typeface="Constantia" panose="02030602050306030303" pitchFamily="18" charset="0"/>
              </a:rPr>
              <a:t>MUP is not a tax, for the alcohol producers who are able to sustain their business through the disruption brought by this policy the take-home revenue and profits increase. </a:t>
            </a:r>
          </a:p>
          <a:p>
            <a:endParaRPr lang="en-US" dirty="0"/>
          </a:p>
        </p:txBody>
      </p:sp>
    </p:spTree>
    <p:extLst>
      <p:ext uri="{BB962C8B-B14F-4D97-AF65-F5344CB8AC3E}">
        <p14:creationId xmlns:p14="http://schemas.microsoft.com/office/powerpoint/2010/main" val="2500774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hild Neglect – Medical Center for All Seasons">
            <a:extLst>
              <a:ext uri="{FF2B5EF4-FFF2-40B4-BE49-F238E27FC236}">
                <a16:creationId xmlns:a16="http://schemas.microsoft.com/office/drawing/2014/main" id="{6FA4A0BA-0F4B-40FC-BE5F-7DB33CD652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4" t="-138" r="-184" b="138"/>
          <a:stretch/>
        </p:blipFill>
        <p:spPr bwMode="auto">
          <a:xfrm>
            <a:off x="-5001493" y="-6317"/>
            <a:ext cx="9132908" cy="6870634"/>
          </a:xfrm>
          <a:prstGeom prst="parallelogram">
            <a:avLst>
              <a:gd name="adj" fmla="val 53730"/>
            </a:avLst>
          </a:prstGeom>
          <a:noFill/>
          <a:extLst>
            <a:ext uri="{909E8E84-426E-40DD-AFC4-6F175D3DCCD1}">
              <a14:hiddenFill xmlns:a14="http://schemas.microsoft.com/office/drawing/2010/main">
                <a:solidFill>
                  <a:srgbClr val="FFFFFF"/>
                </a:solidFill>
              </a14:hiddenFill>
            </a:ext>
          </a:extLst>
        </p:spPr>
      </p:pic>
      <p:sp>
        <p:nvSpPr>
          <p:cNvPr id="12" name="Parallelogram 11">
            <a:extLst>
              <a:ext uri="{FF2B5EF4-FFF2-40B4-BE49-F238E27FC236}">
                <a16:creationId xmlns:a16="http://schemas.microsoft.com/office/drawing/2014/main" id="{6792E6AC-1872-41DE-AB2F-32DCE3FCEED2}"/>
              </a:ext>
            </a:extLst>
          </p:cNvPr>
          <p:cNvSpPr/>
          <p:nvPr/>
        </p:nvSpPr>
        <p:spPr>
          <a:xfrm>
            <a:off x="431436" y="-6317"/>
            <a:ext cx="3992079" cy="6864317"/>
          </a:xfrm>
          <a:prstGeom prst="parallelogram">
            <a:avLst>
              <a:gd name="adj" fmla="val 92464"/>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Arrow: Chevron 1">
            <a:extLst>
              <a:ext uri="{FF2B5EF4-FFF2-40B4-BE49-F238E27FC236}">
                <a16:creationId xmlns:a16="http://schemas.microsoft.com/office/drawing/2014/main" id="{2BCB1E11-CAAF-4FF4-ABBA-C32FA84800E4}"/>
              </a:ext>
            </a:extLst>
          </p:cNvPr>
          <p:cNvSpPr/>
          <p:nvPr/>
        </p:nvSpPr>
        <p:spPr>
          <a:xfrm>
            <a:off x="-647699" y="590708"/>
            <a:ext cx="12103099" cy="316339"/>
          </a:xfrm>
          <a:custGeom>
            <a:avLst/>
            <a:gdLst>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196850 w 9478271"/>
              <a:gd name="connsiteY5" fmla="*/ 1968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120650 w 9478271"/>
              <a:gd name="connsiteY5" fmla="*/ 1841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69850 w 9478271"/>
              <a:gd name="connsiteY5" fmla="*/ 1841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95250 w 9478271"/>
              <a:gd name="connsiteY5" fmla="*/ 1841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54355 w 9478271"/>
              <a:gd name="connsiteY5" fmla="*/ 184150 h 393700"/>
              <a:gd name="connsiteX6" fmla="*/ 0 w 9478271"/>
              <a:gd name="connsiteY6" fmla="*/ 0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78271" h="393700">
                <a:moveTo>
                  <a:pt x="0" y="0"/>
                </a:moveTo>
                <a:lnTo>
                  <a:pt x="9281421" y="0"/>
                </a:lnTo>
                <a:lnTo>
                  <a:pt x="9478271" y="196850"/>
                </a:lnTo>
                <a:lnTo>
                  <a:pt x="9281421" y="393700"/>
                </a:lnTo>
                <a:lnTo>
                  <a:pt x="0" y="393700"/>
                </a:lnTo>
                <a:lnTo>
                  <a:pt x="54355" y="184150"/>
                </a:lnTo>
                <a:lnTo>
                  <a:pt x="0" y="0"/>
                </a:lnTo>
                <a:close/>
              </a:path>
            </a:pathLst>
          </a:custGeom>
          <a:gradFill flip="none" rotWithShape="1">
            <a:gsLst>
              <a:gs pos="0">
                <a:schemeClr val="accent5">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10" name="TextBox 9">
            <a:extLst>
              <a:ext uri="{FF2B5EF4-FFF2-40B4-BE49-F238E27FC236}">
                <a16:creationId xmlns:a16="http://schemas.microsoft.com/office/drawing/2014/main" id="{015AD077-CE1B-4210-A52D-C7155B9A521B}"/>
              </a:ext>
            </a:extLst>
          </p:cNvPr>
          <p:cNvSpPr txBox="1"/>
          <p:nvPr/>
        </p:nvSpPr>
        <p:spPr>
          <a:xfrm>
            <a:off x="5830072" y="907047"/>
            <a:ext cx="5620449" cy="646331"/>
          </a:xfrm>
          <a:prstGeom prst="rect">
            <a:avLst/>
          </a:prstGeom>
          <a:noFill/>
        </p:spPr>
        <p:txBody>
          <a:bodyPr wrap="none" rtlCol="0">
            <a:spAutoFit/>
          </a:bodyPr>
          <a:lstStyle/>
          <a:p>
            <a:r>
              <a:rPr lang="en-NZ" sz="3600" dirty="0">
                <a:latin typeface="Georgia" panose="02040502050405020303" pitchFamily="18" charset="0"/>
              </a:rPr>
              <a:t>Unintended Consequences</a:t>
            </a:r>
          </a:p>
        </p:txBody>
      </p:sp>
      <p:sp>
        <p:nvSpPr>
          <p:cNvPr id="3" name="TextBox 2"/>
          <p:cNvSpPr txBox="1"/>
          <p:nvPr/>
        </p:nvSpPr>
        <p:spPr>
          <a:xfrm>
            <a:off x="4048626" y="1869717"/>
            <a:ext cx="6883400" cy="5047536"/>
          </a:xfrm>
          <a:prstGeom prst="rect">
            <a:avLst/>
          </a:prstGeom>
          <a:noFill/>
        </p:spPr>
        <p:txBody>
          <a:bodyPr wrap="square" rtlCol="0">
            <a:spAutoFit/>
          </a:bodyPr>
          <a:lstStyle/>
          <a:p>
            <a:pPr marL="285750" indent="-285750" fontAlgn="base">
              <a:buFont typeface="Arial" charset="0"/>
              <a:buChar char="•"/>
            </a:pPr>
            <a:r>
              <a:rPr lang="en-GB" sz="1600" dirty="0">
                <a:latin typeface="Constantia" panose="02030602050306030303" pitchFamily="18" charset="0"/>
              </a:rPr>
              <a:t>The market is tipped in favour of expensive brands as the low-cost brands are stripped of their competitive pricing. </a:t>
            </a:r>
          </a:p>
          <a:p>
            <a:pPr fontAlgn="base"/>
            <a:endParaRPr lang="en-GB" sz="1600" dirty="0">
              <a:latin typeface="Constantia" panose="02030602050306030303" pitchFamily="18" charset="0"/>
            </a:endParaRPr>
          </a:p>
          <a:p>
            <a:pPr marL="285750" indent="-285750" fontAlgn="base">
              <a:buFont typeface="Arial" charset="0"/>
              <a:buChar char="•"/>
            </a:pPr>
            <a:r>
              <a:rPr lang="en-GB" sz="1600" dirty="0">
                <a:latin typeface="Constantia" panose="02030602050306030303" pitchFamily="18" charset="0"/>
              </a:rPr>
              <a:t>Some consumers may resort to substitutes such as home brews or other narcotics. </a:t>
            </a:r>
          </a:p>
          <a:p>
            <a:pPr fontAlgn="base"/>
            <a:endParaRPr lang="en-GB" sz="1600" dirty="0">
              <a:latin typeface="Constantia" panose="02030602050306030303" pitchFamily="18" charset="0"/>
            </a:endParaRPr>
          </a:p>
          <a:p>
            <a:pPr marL="285750" indent="-285750" fontAlgn="base">
              <a:buFont typeface="Arial" charset="0"/>
              <a:buChar char="•"/>
            </a:pPr>
            <a:r>
              <a:rPr lang="en-GB" sz="1600" dirty="0">
                <a:latin typeface="Constantia" panose="02030602050306030303" pitchFamily="18" charset="0"/>
              </a:rPr>
              <a:t>Black markets of smuggled or stolen alcohol may emerge. And as the money from MUP goes to manufacturers, the cost of increased policing will fall on the taxpayers. </a:t>
            </a:r>
          </a:p>
          <a:p>
            <a:pPr fontAlgn="base"/>
            <a:endParaRPr lang="en-GB" sz="1600" dirty="0">
              <a:latin typeface="Constantia" panose="02030602050306030303" pitchFamily="18" charset="0"/>
            </a:endParaRPr>
          </a:p>
          <a:p>
            <a:pPr marL="285750" indent="-285750" fontAlgn="base">
              <a:buFont typeface="Arial" charset="0"/>
              <a:buChar char="•"/>
            </a:pPr>
            <a:r>
              <a:rPr lang="en-GB" sz="1600" dirty="0">
                <a:latin typeface="Constantia" panose="02030602050306030303" pitchFamily="18" charset="0"/>
              </a:rPr>
              <a:t>Problematic drinkers may cut back on other household expenses to fund their indulgence. This would be especially true of alcohol sales that happen at supermarkets, as that will prompt an immediate decision. </a:t>
            </a:r>
          </a:p>
          <a:p>
            <a:pPr fontAlgn="base"/>
            <a:endParaRPr lang="en-GB" sz="1600" dirty="0">
              <a:latin typeface="Constantia" panose="02030602050306030303" pitchFamily="18" charset="0"/>
            </a:endParaRPr>
          </a:p>
          <a:p>
            <a:pPr marL="285750" indent="-285750" fontAlgn="base">
              <a:buFont typeface="Arial" charset="0"/>
              <a:buChar char="•"/>
            </a:pPr>
            <a:r>
              <a:rPr lang="en-GB" sz="1600" dirty="0">
                <a:latin typeface="Constantia" panose="02030602050306030303" pitchFamily="18" charset="0"/>
              </a:rPr>
              <a:t>This policy will hit low-income households the most as they are more tightly budgeted. </a:t>
            </a:r>
          </a:p>
          <a:p>
            <a:pPr fontAlgn="base"/>
            <a:endParaRPr lang="en-GB" sz="1600" dirty="0">
              <a:latin typeface="Constantia" panose="02030602050306030303" pitchFamily="18" charset="0"/>
            </a:endParaRPr>
          </a:p>
          <a:p>
            <a:pPr marL="285750" indent="-285750" fontAlgn="base">
              <a:buFont typeface="Arial" charset="0"/>
              <a:buChar char="•"/>
            </a:pPr>
            <a:r>
              <a:rPr lang="en-GB" sz="1600" dirty="0">
                <a:latin typeface="Constantia" panose="02030602050306030303" pitchFamily="18" charset="0"/>
              </a:rPr>
              <a:t>Problem drinkers who favour expensive brands will be unaffected by this policy. </a:t>
            </a:r>
          </a:p>
          <a:p>
            <a:endParaRPr lang="en-US" dirty="0"/>
          </a:p>
        </p:txBody>
      </p:sp>
    </p:spTree>
    <p:extLst>
      <p:ext uri="{BB962C8B-B14F-4D97-AF65-F5344CB8AC3E}">
        <p14:creationId xmlns:p14="http://schemas.microsoft.com/office/powerpoint/2010/main" val="469324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794,967 People Drinking Stock Photos, Pictures &amp; Royalty-Free Images -  iStock">
            <a:extLst>
              <a:ext uri="{FF2B5EF4-FFF2-40B4-BE49-F238E27FC236}">
                <a16:creationId xmlns:a16="http://schemas.microsoft.com/office/drawing/2014/main" id="{B45AEA13-F005-49DA-8878-A42FAECEE76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5700"/>
                    </a14:imgEffect>
                    <a14:imgEffect>
                      <a14:brightnessContrast contrast="-35000"/>
                    </a14:imgEffect>
                  </a14:imgLayer>
                </a14:imgProps>
              </a:ext>
              <a:ext uri="{28A0092B-C50C-407E-A947-70E740481C1C}">
                <a14:useLocalDpi xmlns:a14="http://schemas.microsoft.com/office/drawing/2010/main" val="0"/>
              </a:ext>
            </a:extLst>
          </a:blip>
          <a:srcRect l="6354" t="5282" r="22743" b="-7549"/>
          <a:stretch/>
        </p:blipFill>
        <p:spPr bwMode="auto">
          <a:xfrm>
            <a:off x="0" y="2874364"/>
            <a:ext cx="4724400" cy="4320186"/>
          </a:xfrm>
          <a:prstGeom prst="flowChartMerge">
            <a:avLst/>
          </a:prstGeom>
          <a:noFill/>
          <a:extLst>
            <a:ext uri="{909E8E84-426E-40DD-AFC4-6F175D3DCCD1}">
              <a14:hiddenFill xmlns:a14="http://schemas.microsoft.com/office/drawing/2010/main">
                <a:solidFill>
                  <a:srgbClr val="FFFFFF"/>
                </a:solidFill>
              </a14:hiddenFill>
            </a:ext>
          </a:extLst>
        </p:spPr>
      </p:pic>
      <p:sp>
        <p:nvSpPr>
          <p:cNvPr id="3" name="Parallelogram 2">
            <a:extLst>
              <a:ext uri="{FF2B5EF4-FFF2-40B4-BE49-F238E27FC236}">
                <a16:creationId xmlns:a16="http://schemas.microsoft.com/office/drawing/2014/main" id="{44575926-797D-48C4-8FA5-312B74AACDE9}"/>
              </a:ext>
            </a:extLst>
          </p:cNvPr>
          <p:cNvSpPr/>
          <p:nvPr/>
        </p:nvSpPr>
        <p:spPr>
          <a:xfrm>
            <a:off x="2247900" y="15225"/>
            <a:ext cx="13639800" cy="6858000"/>
          </a:xfrm>
          <a:prstGeom prst="parallelogram">
            <a:avLst>
              <a:gd name="adj" fmla="val 53376"/>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Parallelogram 11">
            <a:extLst>
              <a:ext uri="{FF2B5EF4-FFF2-40B4-BE49-F238E27FC236}">
                <a16:creationId xmlns:a16="http://schemas.microsoft.com/office/drawing/2014/main" id="{6792E6AC-1872-41DE-AB2F-32DCE3FCEED2}"/>
              </a:ext>
            </a:extLst>
          </p:cNvPr>
          <p:cNvSpPr/>
          <p:nvPr/>
        </p:nvSpPr>
        <p:spPr>
          <a:xfrm>
            <a:off x="2764321" y="0"/>
            <a:ext cx="4021643" cy="6858000"/>
          </a:xfrm>
          <a:prstGeom prst="parallelogram">
            <a:avLst>
              <a:gd name="adj" fmla="val 927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 name="TextBox 13">
            <a:extLst>
              <a:ext uri="{FF2B5EF4-FFF2-40B4-BE49-F238E27FC236}">
                <a16:creationId xmlns:a16="http://schemas.microsoft.com/office/drawing/2014/main" id="{E701DABC-43DC-4C66-9E22-911D1FA0E8D2}"/>
              </a:ext>
            </a:extLst>
          </p:cNvPr>
          <p:cNvSpPr txBox="1"/>
          <p:nvPr/>
        </p:nvSpPr>
        <p:spPr>
          <a:xfrm>
            <a:off x="6196892" y="2023989"/>
            <a:ext cx="5422232" cy="4031873"/>
          </a:xfrm>
          <a:prstGeom prst="rect">
            <a:avLst/>
          </a:prstGeom>
          <a:noFill/>
        </p:spPr>
        <p:txBody>
          <a:bodyPr wrap="square" rtlCol="0">
            <a:spAutoFit/>
          </a:bodyPr>
          <a:lstStyle/>
          <a:p>
            <a:pPr marL="285750" indent="-285750" rtl="0" fontAlgn="base">
              <a:buFont typeface="Arial" panose="020B0604020202020204" pitchFamily="34" charset="0"/>
              <a:buChar char="•"/>
            </a:pPr>
            <a:endParaRPr lang="en-US" sz="1600" b="0" i="0" dirty="0">
              <a:solidFill>
                <a:schemeClr val="bg2"/>
              </a:solidFill>
              <a:effectLst/>
              <a:latin typeface="Constantia" panose="02030602050306030303" pitchFamily="18" charset="0"/>
            </a:endParaRPr>
          </a:p>
          <a:p>
            <a:pPr marL="285750" indent="-285750" rtl="0" fontAlgn="base">
              <a:buFont typeface="Arial" panose="020B0604020202020204" pitchFamily="34" charset="0"/>
              <a:buChar char="•"/>
            </a:pPr>
            <a:r>
              <a:rPr lang="en-US" sz="1600" dirty="0">
                <a:solidFill>
                  <a:schemeClr val="bg2"/>
                </a:solidFill>
                <a:latin typeface="Constantia" panose="02030602050306030303" pitchFamily="18" charset="0"/>
              </a:rPr>
              <a:t>MUP is</a:t>
            </a:r>
            <a:r>
              <a:rPr lang="en-US" sz="1600" b="0" i="0" dirty="0">
                <a:solidFill>
                  <a:schemeClr val="bg2"/>
                </a:solidFill>
                <a:effectLst/>
                <a:latin typeface="Constantia" panose="02030602050306030303" pitchFamily="18" charset="0"/>
              </a:rPr>
              <a:t> an effective mechanism to reduce sales of low value alcohol products, that is its limitation.</a:t>
            </a:r>
          </a:p>
          <a:p>
            <a:pPr marL="285750" indent="-285750" rtl="0" fontAlgn="base">
              <a:buFont typeface="Arial" panose="020B0604020202020204" pitchFamily="34" charset="0"/>
              <a:buChar char="•"/>
            </a:pPr>
            <a:endParaRPr lang="en-US" sz="1600" dirty="0">
              <a:solidFill>
                <a:schemeClr val="bg2"/>
              </a:solidFill>
              <a:latin typeface="Constantia" panose="02030602050306030303" pitchFamily="18" charset="0"/>
            </a:endParaRPr>
          </a:p>
          <a:p>
            <a:pPr marL="285750" indent="-285750" rtl="0" fontAlgn="base">
              <a:buFont typeface="Arial" panose="020B0604020202020204" pitchFamily="34" charset="0"/>
              <a:buChar char="•"/>
            </a:pPr>
            <a:r>
              <a:rPr lang="en-US" sz="1600" b="0" i="0" dirty="0">
                <a:solidFill>
                  <a:schemeClr val="bg2"/>
                </a:solidFill>
                <a:effectLst/>
                <a:latin typeface="Constantia" panose="02030602050306030303" pitchFamily="18" charset="0"/>
              </a:rPr>
              <a:t>A relatively blunt instrument that does not allow government the ability to capture funding for restorative programs</a:t>
            </a:r>
          </a:p>
          <a:p>
            <a:pPr marL="285750" indent="-285750" rtl="0" fontAlgn="base">
              <a:buFont typeface="Arial" panose="020B0604020202020204" pitchFamily="34" charset="0"/>
              <a:buChar char="•"/>
            </a:pPr>
            <a:endParaRPr lang="en-US" sz="1600" dirty="0">
              <a:solidFill>
                <a:schemeClr val="bg2"/>
              </a:solidFill>
              <a:latin typeface="Constantia" panose="02030602050306030303" pitchFamily="18" charset="0"/>
            </a:endParaRPr>
          </a:p>
          <a:p>
            <a:pPr marL="285750" indent="-285750" rtl="0" fontAlgn="base">
              <a:buFont typeface="Arial" panose="020B0604020202020204" pitchFamily="34" charset="0"/>
              <a:buChar char="•"/>
            </a:pPr>
            <a:r>
              <a:rPr lang="en-US" sz="1600" b="0" i="0" dirty="0">
                <a:solidFill>
                  <a:schemeClr val="bg2"/>
                </a:solidFill>
                <a:effectLst/>
                <a:latin typeface="Constantia" panose="02030602050306030303" pitchFamily="18" charset="0"/>
              </a:rPr>
              <a:t>Disproportionately targets low-cost consumers and fails to capture problem drinkers in higher cost segments</a:t>
            </a:r>
          </a:p>
          <a:p>
            <a:pPr marL="285750" indent="-285750" rtl="0" fontAlgn="base">
              <a:buFont typeface="Arial" panose="020B0604020202020204" pitchFamily="34" charset="0"/>
              <a:buChar char="•"/>
            </a:pPr>
            <a:endParaRPr lang="en-US" sz="1600" dirty="0">
              <a:solidFill>
                <a:schemeClr val="bg2"/>
              </a:solidFill>
              <a:latin typeface="Constantia" panose="02030602050306030303" pitchFamily="18" charset="0"/>
            </a:endParaRPr>
          </a:p>
          <a:p>
            <a:pPr marL="285750" indent="-285750" rtl="0" fontAlgn="base">
              <a:buFont typeface="Arial" panose="020B0604020202020204" pitchFamily="34" charset="0"/>
              <a:buChar char="•"/>
            </a:pPr>
            <a:r>
              <a:rPr lang="en-US" sz="1600" dirty="0">
                <a:solidFill>
                  <a:schemeClr val="bg2"/>
                </a:solidFill>
                <a:latin typeface="Constantia" panose="02030602050306030303" pitchFamily="18" charset="0"/>
              </a:rPr>
              <a:t>L</a:t>
            </a:r>
            <a:r>
              <a:rPr lang="en-US" sz="1600" b="0" i="0" dirty="0">
                <a:solidFill>
                  <a:schemeClr val="bg2"/>
                </a:solidFill>
                <a:effectLst/>
                <a:latin typeface="Constantia" panose="02030602050306030303" pitchFamily="18" charset="0"/>
              </a:rPr>
              <a:t>ow-income consumers are likely to undertake in self destructive behaviors and potentially prioritize alcohol over staple goods</a:t>
            </a:r>
            <a:endParaRPr lang="en-US" sz="1600" dirty="0">
              <a:solidFill>
                <a:schemeClr val="bg2"/>
              </a:solidFill>
              <a:latin typeface="Constantia" panose="02030602050306030303" pitchFamily="18" charset="0"/>
            </a:endParaRPr>
          </a:p>
          <a:p>
            <a:pPr marL="285750" indent="-285750" rtl="0" fontAlgn="base">
              <a:buFont typeface="Arial" panose="020B0604020202020204" pitchFamily="34" charset="0"/>
              <a:buChar char="•"/>
            </a:pPr>
            <a:endParaRPr lang="en-US" sz="1600" b="0" i="0" dirty="0">
              <a:solidFill>
                <a:schemeClr val="bg2"/>
              </a:solidFill>
              <a:effectLst/>
              <a:latin typeface="Segoe UI" panose="020B0502040204020203" pitchFamily="34" charset="0"/>
            </a:endParaRPr>
          </a:p>
          <a:p>
            <a:pPr marL="285750" indent="-285750" rtl="0" fontAlgn="base">
              <a:buFont typeface="Arial" panose="020B0604020202020204" pitchFamily="34" charset="0"/>
              <a:buChar char="•"/>
            </a:pPr>
            <a:endParaRPr lang="en-US" sz="1600" dirty="0">
              <a:solidFill>
                <a:schemeClr val="bg2"/>
              </a:solidFill>
              <a:latin typeface="Segoe UI" panose="020B0502040204020203" pitchFamily="34" charset="0"/>
            </a:endParaRPr>
          </a:p>
        </p:txBody>
      </p:sp>
      <p:sp>
        <p:nvSpPr>
          <p:cNvPr id="16" name="TextBox 15">
            <a:extLst>
              <a:ext uri="{FF2B5EF4-FFF2-40B4-BE49-F238E27FC236}">
                <a16:creationId xmlns:a16="http://schemas.microsoft.com/office/drawing/2014/main" id="{5D626CC1-15B5-4F7F-904F-C6B6D5E33DC4}"/>
              </a:ext>
            </a:extLst>
          </p:cNvPr>
          <p:cNvSpPr txBox="1"/>
          <p:nvPr/>
        </p:nvSpPr>
        <p:spPr>
          <a:xfrm>
            <a:off x="775408" y="1218383"/>
            <a:ext cx="2464136" cy="646331"/>
          </a:xfrm>
          <a:prstGeom prst="rect">
            <a:avLst/>
          </a:prstGeom>
          <a:noFill/>
        </p:spPr>
        <p:txBody>
          <a:bodyPr wrap="none" rtlCol="0">
            <a:spAutoFit/>
          </a:bodyPr>
          <a:lstStyle/>
          <a:p>
            <a:r>
              <a:rPr lang="en-NZ" sz="3600" dirty="0">
                <a:latin typeface="Georgia" panose="02040502050405020303" pitchFamily="18" charset="0"/>
              </a:rPr>
              <a:t>Conclusion</a:t>
            </a:r>
          </a:p>
        </p:txBody>
      </p:sp>
    </p:spTree>
    <p:extLst>
      <p:ext uri="{BB962C8B-B14F-4D97-AF65-F5344CB8AC3E}">
        <p14:creationId xmlns:p14="http://schemas.microsoft.com/office/powerpoint/2010/main" val="1514214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ifferent Types of Red Wine">
            <a:extLst>
              <a:ext uri="{FF2B5EF4-FFF2-40B4-BE49-F238E27FC236}">
                <a16:creationId xmlns:a16="http://schemas.microsoft.com/office/drawing/2014/main" id="{A8DBE759-0D8A-41F0-A3B7-7C4046986A7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9100"/>
                    </a14:imgEffect>
                    <a14:imgEffect>
                      <a14:saturation sat="68000"/>
                    </a14:imgEffect>
                    <a14:imgEffect>
                      <a14:brightnessContrast contrast="-59000"/>
                    </a14:imgEffect>
                  </a14:imgLayer>
                </a14:imgProps>
              </a:ext>
              <a:ext uri="{28A0092B-C50C-407E-A947-70E740481C1C}">
                <a14:useLocalDpi xmlns:a14="http://schemas.microsoft.com/office/drawing/2010/main" val="0"/>
              </a:ext>
            </a:extLst>
          </a:blip>
          <a:srcRect l="25125" t="6998" r="2502" b="-6193"/>
          <a:stretch/>
        </p:blipFill>
        <p:spPr bwMode="auto">
          <a:xfrm>
            <a:off x="0" y="2833194"/>
            <a:ext cx="4724400" cy="4320186"/>
          </a:xfrm>
          <a:prstGeom prst="flowChartMerge">
            <a:avLst/>
          </a:prstGeom>
          <a:noFill/>
          <a:extLst>
            <a:ext uri="{909E8E84-426E-40DD-AFC4-6F175D3DCCD1}">
              <a14:hiddenFill xmlns:a14="http://schemas.microsoft.com/office/drawing/2010/main">
                <a:solidFill>
                  <a:srgbClr val="FFFFFF"/>
                </a:solidFill>
              </a14:hiddenFill>
            </a:ext>
          </a:extLst>
        </p:spPr>
      </p:pic>
      <p:sp>
        <p:nvSpPr>
          <p:cNvPr id="3" name="Parallelogram 2">
            <a:extLst>
              <a:ext uri="{FF2B5EF4-FFF2-40B4-BE49-F238E27FC236}">
                <a16:creationId xmlns:a16="http://schemas.microsoft.com/office/drawing/2014/main" id="{44575926-797D-48C4-8FA5-312B74AACDE9}"/>
              </a:ext>
            </a:extLst>
          </p:cNvPr>
          <p:cNvSpPr/>
          <p:nvPr/>
        </p:nvSpPr>
        <p:spPr>
          <a:xfrm>
            <a:off x="2247900" y="0"/>
            <a:ext cx="13639800" cy="6858000"/>
          </a:xfrm>
          <a:prstGeom prst="parallelogram">
            <a:avLst>
              <a:gd name="adj" fmla="val 53376"/>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Parallelogram 11">
            <a:extLst>
              <a:ext uri="{FF2B5EF4-FFF2-40B4-BE49-F238E27FC236}">
                <a16:creationId xmlns:a16="http://schemas.microsoft.com/office/drawing/2014/main" id="{6792E6AC-1872-41DE-AB2F-32DCE3FCEED2}"/>
              </a:ext>
            </a:extLst>
          </p:cNvPr>
          <p:cNvSpPr/>
          <p:nvPr/>
        </p:nvSpPr>
        <p:spPr>
          <a:xfrm>
            <a:off x="2764321" y="0"/>
            <a:ext cx="4021643" cy="6858000"/>
          </a:xfrm>
          <a:prstGeom prst="parallelogram">
            <a:avLst>
              <a:gd name="adj" fmla="val 927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 name="TextBox 21">
            <a:extLst>
              <a:ext uri="{FF2B5EF4-FFF2-40B4-BE49-F238E27FC236}">
                <a16:creationId xmlns:a16="http://schemas.microsoft.com/office/drawing/2014/main" id="{2FD9869A-3C81-4168-829E-7AC6D3057893}"/>
              </a:ext>
            </a:extLst>
          </p:cNvPr>
          <p:cNvSpPr txBox="1"/>
          <p:nvPr/>
        </p:nvSpPr>
        <p:spPr>
          <a:xfrm>
            <a:off x="623008" y="1065983"/>
            <a:ext cx="2342308" cy="646331"/>
          </a:xfrm>
          <a:prstGeom prst="rect">
            <a:avLst/>
          </a:prstGeom>
          <a:noFill/>
        </p:spPr>
        <p:txBody>
          <a:bodyPr wrap="none" rtlCol="0">
            <a:spAutoFit/>
          </a:bodyPr>
          <a:lstStyle/>
          <a:p>
            <a:r>
              <a:rPr lang="en-NZ" sz="3600" dirty="0">
                <a:solidFill>
                  <a:schemeClr val="bg1"/>
                </a:solidFill>
                <a:latin typeface="Georgia" panose="02040502050405020303" pitchFamily="18" charset="0"/>
              </a:rPr>
              <a:t>Presenters</a:t>
            </a:r>
          </a:p>
        </p:txBody>
      </p:sp>
      <p:sp>
        <p:nvSpPr>
          <p:cNvPr id="14" name="TextBox 13">
            <a:extLst>
              <a:ext uri="{FF2B5EF4-FFF2-40B4-BE49-F238E27FC236}">
                <a16:creationId xmlns:a16="http://schemas.microsoft.com/office/drawing/2014/main" id="{E701DABC-43DC-4C66-9E22-911D1FA0E8D2}"/>
              </a:ext>
            </a:extLst>
          </p:cNvPr>
          <p:cNvSpPr txBox="1"/>
          <p:nvPr/>
        </p:nvSpPr>
        <p:spPr>
          <a:xfrm>
            <a:off x="6349292" y="1464807"/>
            <a:ext cx="5572886" cy="4855432"/>
          </a:xfrm>
          <a:prstGeom prst="rect">
            <a:avLst/>
          </a:prstGeom>
          <a:noFill/>
        </p:spPr>
        <p:txBody>
          <a:bodyPr wrap="square" rtlCol="0">
            <a:spAutoFit/>
          </a:bodyPr>
          <a:lstStyle/>
          <a:p>
            <a:pPr>
              <a:lnSpc>
                <a:spcPct val="150000"/>
              </a:lnSpc>
            </a:pPr>
            <a:r>
              <a:rPr lang="en-NZ" sz="1600" dirty="0">
                <a:solidFill>
                  <a:schemeClr val="bg1"/>
                </a:solidFill>
                <a:latin typeface="Constantia" panose="02030602050306030303" pitchFamily="18" charset="0"/>
              </a:rPr>
              <a:t>The overconsumption of alcohol can at times lead to undesired consequences and negative social effects.</a:t>
            </a:r>
          </a:p>
          <a:p>
            <a:pPr>
              <a:lnSpc>
                <a:spcPct val="150000"/>
              </a:lnSpc>
            </a:pPr>
            <a:r>
              <a:rPr lang="en-NZ" sz="1600" dirty="0">
                <a:solidFill>
                  <a:schemeClr val="bg1"/>
                </a:solidFill>
                <a:latin typeface="Constantia" panose="02030602050306030303" pitchFamily="18" charset="0"/>
              </a:rPr>
              <a:t>One mechanism governments have at their disposal to assist in reducing the impact of this is by implementing a minimum unit price (MUP) at the retailer. The core intention of such a scheme is to curb problem drinkers who inflict harm to themselves and others. This has been introduced in Scotland with mixed results. </a:t>
            </a:r>
          </a:p>
          <a:p>
            <a:pPr>
              <a:lnSpc>
                <a:spcPct val="150000"/>
              </a:lnSpc>
            </a:pPr>
            <a:endParaRPr lang="en-NZ" sz="1600" dirty="0">
              <a:solidFill>
                <a:schemeClr val="bg1"/>
              </a:solidFill>
              <a:latin typeface="Constantia" panose="02030602050306030303" pitchFamily="18" charset="0"/>
            </a:endParaRPr>
          </a:p>
          <a:p>
            <a:pPr>
              <a:lnSpc>
                <a:spcPct val="150000"/>
              </a:lnSpc>
            </a:pPr>
            <a:r>
              <a:rPr lang="en-NZ" sz="1600" dirty="0">
                <a:solidFill>
                  <a:schemeClr val="bg1"/>
                </a:solidFill>
                <a:latin typeface="Constantia" panose="02030602050306030303" pitchFamily="18" charset="0"/>
              </a:rPr>
              <a:t>Our syndicate sought to undertake a market impact analysis with the aim to understand if such a mechanism is indeed effective, or should governments look to other forms of market manipulation to discourage overuse.</a:t>
            </a:r>
          </a:p>
        </p:txBody>
      </p:sp>
      <p:sp>
        <p:nvSpPr>
          <p:cNvPr id="16" name="TextBox 15">
            <a:extLst>
              <a:ext uri="{FF2B5EF4-FFF2-40B4-BE49-F238E27FC236}">
                <a16:creationId xmlns:a16="http://schemas.microsoft.com/office/drawing/2014/main" id="{5D626CC1-15B5-4F7F-904F-C6B6D5E33DC4}"/>
              </a:ext>
            </a:extLst>
          </p:cNvPr>
          <p:cNvSpPr txBox="1"/>
          <p:nvPr/>
        </p:nvSpPr>
        <p:spPr>
          <a:xfrm>
            <a:off x="775408" y="1218383"/>
            <a:ext cx="2787943" cy="646331"/>
          </a:xfrm>
          <a:prstGeom prst="rect">
            <a:avLst/>
          </a:prstGeom>
          <a:noFill/>
        </p:spPr>
        <p:txBody>
          <a:bodyPr wrap="none" rtlCol="0">
            <a:spAutoFit/>
          </a:bodyPr>
          <a:lstStyle/>
          <a:p>
            <a:r>
              <a:rPr lang="en-NZ" sz="3600" dirty="0">
                <a:latin typeface="Georgia" panose="02040502050405020303" pitchFamily="18" charset="0"/>
              </a:rPr>
              <a:t>Introduction</a:t>
            </a:r>
          </a:p>
        </p:txBody>
      </p:sp>
    </p:spTree>
    <p:extLst>
      <p:ext uri="{BB962C8B-B14F-4D97-AF65-F5344CB8AC3E}">
        <p14:creationId xmlns:p14="http://schemas.microsoft.com/office/powerpoint/2010/main" val="2475907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est whiskey bars NYC has to offer, including Maysville and Daddy-O">
            <a:extLst>
              <a:ext uri="{FF2B5EF4-FFF2-40B4-BE49-F238E27FC236}">
                <a16:creationId xmlns:a16="http://schemas.microsoft.com/office/drawing/2014/main" id="{6737BA1F-AB02-46BB-AAC4-5D0F0E60501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100"/>
                    </a14:imgEffect>
                    <a14:imgEffect>
                      <a14:saturation sat="36000"/>
                    </a14:imgEffect>
                    <a14:imgEffect>
                      <a14:brightnessContrast bright="-12000" contrast="-29000"/>
                    </a14:imgEffect>
                  </a14:imgLayer>
                </a14:imgProps>
              </a:ext>
              <a:ext uri="{28A0092B-C50C-407E-A947-70E740481C1C}">
                <a14:useLocalDpi xmlns:a14="http://schemas.microsoft.com/office/drawing/2010/main" val="0"/>
              </a:ext>
            </a:extLst>
          </a:blip>
          <a:srcRect/>
          <a:stretch>
            <a:fillRect/>
          </a:stretch>
        </p:blipFill>
        <p:spPr bwMode="auto">
          <a:xfrm>
            <a:off x="-3733799" y="0"/>
            <a:ext cx="7886700" cy="6858000"/>
          </a:xfrm>
          <a:prstGeom prst="parallelogram">
            <a:avLst>
              <a:gd name="adj" fmla="val 53909"/>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7A8BDE1-6ADA-486E-990F-00E550B6A9F2}"/>
              </a:ext>
            </a:extLst>
          </p:cNvPr>
          <p:cNvSpPr txBox="1"/>
          <p:nvPr/>
        </p:nvSpPr>
        <p:spPr>
          <a:xfrm>
            <a:off x="5312372" y="900186"/>
            <a:ext cx="6143028" cy="646331"/>
          </a:xfrm>
          <a:prstGeom prst="rect">
            <a:avLst/>
          </a:prstGeom>
          <a:noFill/>
        </p:spPr>
        <p:txBody>
          <a:bodyPr wrap="none" rtlCol="0">
            <a:spAutoFit/>
          </a:bodyPr>
          <a:lstStyle/>
          <a:p>
            <a:r>
              <a:rPr lang="en-NZ" sz="3600" dirty="0">
                <a:latin typeface="Georgia" panose="02040502050405020303" pitchFamily="18" charset="0"/>
              </a:rPr>
              <a:t>Market Impact – </a:t>
            </a:r>
            <a:r>
              <a:rPr lang="en-NZ" sz="2400" dirty="0">
                <a:latin typeface="Georgia" panose="02040502050405020303" pitchFamily="18" charset="0"/>
              </a:rPr>
              <a:t>Inelastic Demand</a:t>
            </a:r>
            <a:endParaRPr lang="en-NZ" sz="3600" dirty="0">
              <a:latin typeface="Georgia" panose="02040502050405020303" pitchFamily="18" charset="0"/>
            </a:endParaRPr>
          </a:p>
        </p:txBody>
      </p:sp>
      <p:sp>
        <p:nvSpPr>
          <p:cNvPr id="12" name="Parallelogram 11">
            <a:extLst>
              <a:ext uri="{FF2B5EF4-FFF2-40B4-BE49-F238E27FC236}">
                <a16:creationId xmlns:a16="http://schemas.microsoft.com/office/drawing/2014/main" id="{6792E6AC-1872-41DE-AB2F-32DCE3FCEED2}"/>
              </a:ext>
            </a:extLst>
          </p:cNvPr>
          <p:cNvSpPr/>
          <p:nvPr/>
        </p:nvSpPr>
        <p:spPr>
          <a:xfrm>
            <a:off x="452921" y="0"/>
            <a:ext cx="3992079" cy="6858000"/>
          </a:xfrm>
          <a:prstGeom prst="parallelogram">
            <a:avLst>
              <a:gd name="adj" fmla="val 92464"/>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Arrow: Chevron 1">
            <a:extLst>
              <a:ext uri="{FF2B5EF4-FFF2-40B4-BE49-F238E27FC236}">
                <a16:creationId xmlns:a16="http://schemas.microsoft.com/office/drawing/2014/main" id="{2BCB1E11-CAAF-4FF4-ABBA-C32FA84800E4}"/>
              </a:ext>
            </a:extLst>
          </p:cNvPr>
          <p:cNvSpPr/>
          <p:nvPr/>
        </p:nvSpPr>
        <p:spPr>
          <a:xfrm>
            <a:off x="-647699" y="590708"/>
            <a:ext cx="12103099" cy="316339"/>
          </a:xfrm>
          <a:custGeom>
            <a:avLst/>
            <a:gdLst>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196850 w 9478271"/>
              <a:gd name="connsiteY5" fmla="*/ 1968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120650 w 9478271"/>
              <a:gd name="connsiteY5" fmla="*/ 1841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69850 w 9478271"/>
              <a:gd name="connsiteY5" fmla="*/ 1841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95250 w 9478271"/>
              <a:gd name="connsiteY5" fmla="*/ 1841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54355 w 9478271"/>
              <a:gd name="connsiteY5" fmla="*/ 184150 h 393700"/>
              <a:gd name="connsiteX6" fmla="*/ 0 w 9478271"/>
              <a:gd name="connsiteY6" fmla="*/ 0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78271" h="393700">
                <a:moveTo>
                  <a:pt x="0" y="0"/>
                </a:moveTo>
                <a:lnTo>
                  <a:pt x="9281421" y="0"/>
                </a:lnTo>
                <a:lnTo>
                  <a:pt x="9478271" y="196850"/>
                </a:lnTo>
                <a:lnTo>
                  <a:pt x="9281421" y="393700"/>
                </a:lnTo>
                <a:lnTo>
                  <a:pt x="0" y="393700"/>
                </a:lnTo>
                <a:lnTo>
                  <a:pt x="54355" y="184150"/>
                </a:lnTo>
                <a:lnTo>
                  <a:pt x="0" y="0"/>
                </a:lnTo>
                <a:close/>
              </a:path>
            </a:pathLst>
          </a:custGeom>
          <a:gradFill flip="none" rotWithShape="1">
            <a:gsLst>
              <a:gs pos="0">
                <a:schemeClr val="accent5">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pic>
        <p:nvPicPr>
          <p:cNvPr id="7" name="Picture 6">
            <a:extLst>
              <a:ext uri="{FF2B5EF4-FFF2-40B4-BE49-F238E27FC236}">
                <a16:creationId xmlns:a16="http://schemas.microsoft.com/office/drawing/2014/main" id="{D1E92BDE-6CBC-40F5-A247-3C38733CA073}"/>
              </a:ext>
            </a:extLst>
          </p:cNvPr>
          <p:cNvPicPr>
            <a:picLocks noChangeAspect="1"/>
          </p:cNvPicPr>
          <p:nvPr/>
        </p:nvPicPr>
        <p:blipFill>
          <a:blip r:embed="rId4"/>
          <a:stretch>
            <a:fillRect/>
          </a:stretch>
        </p:blipFill>
        <p:spPr>
          <a:xfrm>
            <a:off x="5890998" y="2712944"/>
            <a:ext cx="6301002" cy="3826682"/>
          </a:xfrm>
          <a:prstGeom prst="rect">
            <a:avLst/>
          </a:prstGeom>
        </p:spPr>
      </p:pic>
      <p:sp>
        <p:nvSpPr>
          <p:cNvPr id="16" name="TextBox 15">
            <a:extLst>
              <a:ext uri="{FF2B5EF4-FFF2-40B4-BE49-F238E27FC236}">
                <a16:creationId xmlns:a16="http://schemas.microsoft.com/office/drawing/2014/main" id="{15158CA2-342A-49CC-9D55-DEF3841AE29D}"/>
              </a:ext>
            </a:extLst>
          </p:cNvPr>
          <p:cNvSpPr txBox="1"/>
          <p:nvPr/>
        </p:nvSpPr>
        <p:spPr>
          <a:xfrm>
            <a:off x="2805118" y="3029249"/>
            <a:ext cx="3235322" cy="3046988"/>
          </a:xfrm>
          <a:prstGeom prst="rect">
            <a:avLst/>
          </a:prstGeom>
          <a:noFill/>
        </p:spPr>
        <p:txBody>
          <a:bodyPr wrap="square" rtlCol="0">
            <a:spAutoFit/>
          </a:bodyPr>
          <a:lstStyle/>
          <a:p>
            <a:pPr marL="285750" indent="-285750">
              <a:buFont typeface="Arial" panose="020B0604020202020204" pitchFamily="34" charset="0"/>
              <a:buChar char="•"/>
            </a:pPr>
            <a:r>
              <a:rPr lang="en-NZ" sz="1600" dirty="0">
                <a:latin typeface="Constantia" panose="02030602050306030303" pitchFamily="18" charset="0"/>
              </a:rPr>
              <a:t>Sector demand is inelastic</a:t>
            </a:r>
          </a:p>
          <a:p>
            <a:pPr marL="285750" indent="-285750">
              <a:buFont typeface="Arial" panose="020B0604020202020204" pitchFamily="34" charset="0"/>
              <a:buChar char="•"/>
            </a:pPr>
            <a:endParaRPr lang="en-NZ" sz="1600" dirty="0">
              <a:latin typeface="Constantia" panose="02030602050306030303" pitchFamily="18" charset="0"/>
            </a:endParaRPr>
          </a:p>
          <a:p>
            <a:pPr marL="285750" indent="-285750">
              <a:buFont typeface="Arial" panose="020B0604020202020204" pitchFamily="34" charset="0"/>
              <a:buChar char="•"/>
            </a:pPr>
            <a:r>
              <a:rPr lang="en-NZ" sz="1600" dirty="0">
                <a:latin typeface="Constantia" panose="02030602050306030303" pitchFamily="18" charset="0"/>
              </a:rPr>
              <a:t> Small  reduction in quantity proportional to price increase</a:t>
            </a:r>
          </a:p>
          <a:p>
            <a:pPr marL="285750" indent="-285750">
              <a:buFont typeface="Arial" panose="020B0604020202020204" pitchFamily="34" charset="0"/>
              <a:buChar char="•"/>
            </a:pPr>
            <a:endParaRPr lang="en-NZ" sz="1600" dirty="0">
              <a:latin typeface="Constantia" panose="02030602050306030303" pitchFamily="18" charset="0"/>
            </a:endParaRPr>
          </a:p>
          <a:p>
            <a:pPr marL="285750" indent="-285750">
              <a:buFont typeface="Arial" panose="020B0604020202020204" pitchFamily="34" charset="0"/>
              <a:buChar char="•"/>
            </a:pPr>
            <a:r>
              <a:rPr lang="en-NZ" sz="1600" dirty="0">
                <a:latin typeface="Constantia" panose="02030602050306030303" pitchFamily="18" charset="0"/>
              </a:rPr>
              <a:t>Emergence of deadweight loss</a:t>
            </a:r>
          </a:p>
          <a:p>
            <a:pPr marL="285750" indent="-285750">
              <a:buFont typeface="Arial" panose="020B0604020202020204" pitchFamily="34" charset="0"/>
              <a:buChar char="•"/>
            </a:pPr>
            <a:endParaRPr lang="en-NZ" sz="1600" dirty="0">
              <a:latin typeface="Constantia" panose="02030602050306030303" pitchFamily="18" charset="0"/>
            </a:endParaRPr>
          </a:p>
          <a:p>
            <a:pPr marL="285750" indent="-285750">
              <a:buFont typeface="Arial" panose="020B0604020202020204" pitchFamily="34" charset="0"/>
              <a:buChar char="•"/>
            </a:pPr>
            <a:r>
              <a:rPr lang="en-NZ" sz="1600" dirty="0">
                <a:latin typeface="Constantia" panose="02030602050306030303" pitchFamily="18" charset="0"/>
              </a:rPr>
              <a:t>Rise in producer surplus</a:t>
            </a:r>
          </a:p>
          <a:p>
            <a:pPr marL="285750" indent="-285750">
              <a:buFont typeface="Arial" panose="020B0604020202020204" pitchFamily="34" charset="0"/>
              <a:buChar char="•"/>
            </a:pPr>
            <a:endParaRPr lang="en-NZ" sz="1600" dirty="0">
              <a:latin typeface="Constantia" panose="02030602050306030303" pitchFamily="18" charset="0"/>
            </a:endParaRPr>
          </a:p>
          <a:p>
            <a:pPr marL="285750" indent="-285750">
              <a:buFont typeface="Arial" panose="020B0604020202020204" pitchFamily="34" charset="0"/>
              <a:buChar char="•"/>
            </a:pPr>
            <a:r>
              <a:rPr lang="en-NZ" sz="1600" dirty="0">
                <a:latin typeface="Constantia" panose="02030602050306030303" pitchFamily="18" charset="0"/>
              </a:rPr>
              <a:t>Inefficient market creates a surplus quantity and deadweight loss</a:t>
            </a:r>
          </a:p>
        </p:txBody>
      </p:sp>
    </p:spTree>
    <p:extLst>
      <p:ext uri="{BB962C8B-B14F-4D97-AF65-F5344CB8AC3E}">
        <p14:creationId xmlns:p14="http://schemas.microsoft.com/office/powerpoint/2010/main" val="1451837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oodstock: Brand mark, packaging, range architecture">
            <a:extLst>
              <a:ext uri="{FF2B5EF4-FFF2-40B4-BE49-F238E27FC236}">
                <a16:creationId xmlns:a16="http://schemas.microsoft.com/office/drawing/2014/main" id="{B4FAAD18-A642-45D0-9CCA-CE48A2ADAA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249" y="0"/>
            <a:ext cx="7886700" cy="6858000"/>
          </a:xfrm>
          <a:prstGeom prst="parallelogram">
            <a:avLst>
              <a:gd name="adj" fmla="val 53148"/>
            </a:avLst>
          </a:prstGeom>
          <a:noFill/>
          <a:extLst>
            <a:ext uri="{909E8E84-426E-40DD-AFC4-6F175D3DCCD1}">
              <a14:hiddenFill xmlns:a14="http://schemas.microsoft.com/office/drawing/2010/main">
                <a:solidFill>
                  <a:srgbClr val="FFFFFF"/>
                </a:solidFill>
              </a14:hiddenFill>
            </a:ext>
          </a:extLst>
        </p:spPr>
      </p:pic>
      <p:sp>
        <p:nvSpPr>
          <p:cNvPr id="12" name="Parallelogram 11">
            <a:extLst>
              <a:ext uri="{FF2B5EF4-FFF2-40B4-BE49-F238E27FC236}">
                <a16:creationId xmlns:a16="http://schemas.microsoft.com/office/drawing/2014/main" id="{6792E6AC-1872-41DE-AB2F-32DCE3FCEED2}"/>
              </a:ext>
            </a:extLst>
          </p:cNvPr>
          <p:cNvSpPr/>
          <p:nvPr/>
        </p:nvSpPr>
        <p:spPr>
          <a:xfrm>
            <a:off x="452921" y="0"/>
            <a:ext cx="3992079" cy="6858000"/>
          </a:xfrm>
          <a:prstGeom prst="parallelogram">
            <a:avLst>
              <a:gd name="adj" fmla="val 92464"/>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Arrow: Chevron 1">
            <a:extLst>
              <a:ext uri="{FF2B5EF4-FFF2-40B4-BE49-F238E27FC236}">
                <a16:creationId xmlns:a16="http://schemas.microsoft.com/office/drawing/2014/main" id="{2BCB1E11-CAAF-4FF4-ABBA-C32FA84800E4}"/>
              </a:ext>
            </a:extLst>
          </p:cNvPr>
          <p:cNvSpPr/>
          <p:nvPr/>
        </p:nvSpPr>
        <p:spPr>
          <a:xfrm>
            <a:off x="-647699" y="590708"/>
            <a:ext cx="12103099" cy="316339"/>
          </a:xfrm>
          <a:custGeom>
            <a:avLst/>
            <a:gdLst>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196850 w 9478271"/>
              <a:gd name="connsiteY5" fmla="*/ 1968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120650 w 9478271"/>
              <a:gd name="connsiteY5" fmla="*/ 1841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69850 w 9478271"/>
              <a:gd name="connsiteY5" fmla="*/ 1841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95250 w 9478271"/>
              <a:gd name="connsiteY5" fmla="*/ 1841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54355 w 9478271"/>
              <a:gd name="connsiteY5" fmla="*/ 184150 h 393700"/>
              <a:gd name="connsiteX6" fmla="*/ 0 w 9478271"/>
              <a:gd name="connsiteY6" fmla="*/ 0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78271" h="393700">
                <a:moveTo>
                  <a:pt x="0" y="0"/>
                </a:moveTo>
                <a:lnTo>
                  <a:pt x="9281421" y="0"/>
                </a:lnTo>
                <a:lnTo>
                  <a:pt x="9478271" y="196850"/>
                </a:lnTo>
                <a:lnTo>
                  <a:pt x="9281421" y="393700"/>
                </a:lnTo>
                <a:lnTo>
                  <a:pt x="0" y="393700"/>
                </a:lnTo>
                <a:lnTo>
                  <a:pt x="54355" y="184150"/>
                </a:lnTo>
                <a:lnTo>
                  <a:pt x="0" y="0"/>
                </a:lnTo>
                <a:close/>
              </a:path>
            </a:pathLst>
          </a:custGeom>
          <a:gradFill flip="none" rotWithShape="1">
            <a:gsLst>
              <a:gs pos="0">
                <a:schemeClr val="accent5">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pic>
        <p:nvPicPr>
          <p:cNvPr id="3" name="Picture 2">
            <a:extLst>
              <a:ext uri="{FF2B5EF4-FFF2-40B4-BE49-F238E27FC236}">
                <a16:creationId xmlns:a16="http://schemas.microsoft.com/office/drawing/2014/main" id="{B9C8492D-2DD6-4DD5-A66B-540BD31E004D}"/>
              </a:ext>
            </a:extLst>
          </p:cNvPr>
          <p:cNvPicPr>
            <a:picLocks noChangeAspect="1"/>
          </p:cNvPicPr>
          <p:nvPr/>
        </p:nvPicPr>
        <p:blipFill>
          <a:blip r:embed="rId3"/>
          <a:stretch>
            <a:fillRect/>
          </a:stretch>
        </p:blipFill>
        <p:spPr>
          <a:xfrm>
            <a:off x="5934855" y="2637760"/>
            <a:ext cx="6001588" cy="3629532"/>
          </a:xfrm>
          <a:prstGeom prst="rect">
            <a:avLst/>
          </a:prstGeom>
        </p:spPr>
      </p:pic>
      <p:sp>
        <p:nvSpPr>
          <p:cNvPr id="10" name="TextBox 9">
            <a:extLst>
              <a:ext uri="{FF2B5EF4-FFF2-40B4-BE49-F238E27FC236}">
                <a16:creationId xmlns:a16="http://schemas.microsoft.com/office/drawing/2014/main" id="{015AD077-CE1B-4210-A52D-C7155B9A521B}"/>
              </a:ext>
            </a:extLst>
          </p:cNvPr>
          <p:cNvSpPr txBox="1"/>
          <p:nvPr/>
        </p:nvSpPr>
        <p:spPr>
          <a:xfrm>
            <a:off x="5562440" y="907047"/>
            <a:ext cx="5892960" cy="646331"/>
          </a:xfrm>
          <a:prstGeom prst="rect">
            <a:avLst/>
          </a:prstGeom>
          <a:noFill/>
        </p:spPr>
        <p:txBody>
          <a:bodyPr wrap="none" rtlCol="0">
            <a:spAutoFit/>
          </a:bodyPr>
          <a:lstStyle/>
          <a:p>
            <a:r>
              <a:rPr lang="en-NZ" sz="3600" dirty="0">
                <a:latin typeface="Georgia" panose="02040502050405020303" pitchFamily="18" charset="0"/>
              </a:rPr>
              <a:t>Market Impact – </a:t>
            </a:r>
            <a:r>
              <a:rPr lang="en-NZ" sz="2400" dirty="0">
                <a:latin typeface="Georgia" panose="02040502050405020303" pitchFamily="18" charset="0"/>
              </a:rPr>
              <a:t>Elastic Demand</a:t>
            </a:r>
            <a:endParaRPr lang="en-NZ" sz="3600" dirty="0">
              <a:latin typeface="Georgia" panose="02040502050405020303" pitchFamily="18" charset="0"/>
            </a:endParaRPr>
          </a:p>
        </p:txBody>
      </p:sp>
      <p:sp>
        <p:nvSpPr>
          <p:cNvPr id="4" name="TextBox 3">
            <a:extLst>
              <a:ext uri="{FF2B5EF4-FFF2-40B4-BE49-F238E27FC236}">
                <a16:creationId xmlns:a16="http://schemas.microsoft.com/office/drawing/2014/main" id="{65FA7776-DA6C-612A-9E20-A8123CB81E06}"/>
              </a:ext>
            </a:extLst>
          </p:cNvPr>
          <p:cNvSpPr txBox="1"/>
          <p:nvPr/>
        </p:nvSpPr>
        <p:spPr>
          <a:xfrm>
            <a:off x="2847371" y="3128866"/>
            <a:ext cx="3195258" cy="2554545"/>
          </a:xfrm>
          <a:prstGeom prst="rect">
            <a:avLst/>
          </a:prstGeom>
          <a:noFill/>
        </p:spPr>
        <p:txBody>
          <a:bodyPr wrap="square" rtlCol="0">
            <a:spAutoFit/>
          </a:bodyPr>
          <a:lstStyle/>
          <a:p>
            <a:pPr marL="285750" indent="-285750">
              <a:buFont typeface="Arial" panose="020B0604020202020204" pitchFamily="34" charset="0"/>
              <a:buChar char="•"/>
            </a:pPr>
            <a:r>
              <a:rPr lang="en-NZ" sz="1600" dirty="0">
                <a:latin typeface="Constantia" panose="02030602050306030303" pitchFamily="18" charset="0"/>
              </a:rPr>
              <a:t>Consumer surplus shrinks in favour of producer surplus</a:t>
            </a:r>
          </a:p>
          <a:p>
            <a:pPr marL="285750" indent="-285750">
              <a:buFont typeface="Arial" panose="020B0604020202020204" pitchFamily="34" charset="0"/>
              <a:buChar char="•"/>
            </a:pPr>
            <a:endParaRPr lang="en-NZ" sz="1600" dirty="0">
              <a:latin typeface="Constantia" panose="02030602050306030303" pitchFamily="18" charset="0"/>
            </a:endParaRPr>
          </a:p>
          <a:p>
            <a:pPr marL="285750" indent="-285750">
              <a:buFont typeface="Arial" panose="020B0604020202020204" pitchFamily="34" charset="0"/>
              <a:buChar char="•"/>
            </a:pPr>
            <a:r>
              <a:rPr lang="en-NZ" sz="1600" dirty="0">
                <a:latin typeface="Constantia" panose="02030602050306030303" pitchFamily="18" charset="0"/>
              </a:rPr>
              <a:t>Greater effectiveness at overall quantity reduction</a:t>
            </a:r>
          </a:p>
          <a:p>
            <a:pPr marL="285750" indent="-285750">
              <a:buFont typeface="Arial" panose="020B0604020202020204" pitchFamily="34" charset="0"/>
              <a:buChar char="•"/>
            </a:pPr>
            <a:endParaRPr lang="en-NZ" sz="1600" dirty="0">
              <a:latin typeface="Constantia" panose="02030602050306030303" pitchFamily="18" charset="0"/>
            </a:endParaRPr>
          </a:p>
          <a:p>
            <a:pPr marL="285750" indent="-285750">
              <a:buFont typeface="Arial" panose="020B0604020202020204" pitchFamily="34" charset="0"/>
              <a:buChar char="•"/>
            </a:pPr>
            <a:r>
              <a:rPr lang="en-NZ" sz="1600" dirty="0">
                <a:latin typeface="Constantia" panose="02030602050306030303" pitchFamily="18" charset="0"/>
              </a:rPr>
              <a:t>Deadweight loss increases</a:t>
            </a:r>
          </a:p>
          <a:p>
            <a:pPr marL="285750" indent="-285750">
              <a:buFont typeface="Arial" panose="020B0604020202020204" pitchFamily="34" charset="0"/>
              <a:buChar char="•"/>
            </a:pPr>
            <a:endParaRPr lang="en-NZ" sz="1600" dirty="0">
              <a:latin typeface="Constantia" panose="02030602050306030303" pitchFamily="18" charset="0"/>
            </a:endParaRPr>
          </a:p>
          <a:p>
            <a:pPr marL="285750" indent="-285750">
              <a:buFont typeface="Arial" panose="020B0604020202020204" pitchFamily="34" charset="0"/>
              <a:buChar char="•"/>
            </a:pPr>
            <a:r>
              <a:rPr lang="en-NZ" sz="1600" dirty="0">
                <a:latin typeface="Constantia" panose="02030602050306030303" pitchFamily="18" charset="0"/>
              </a:rPr>
              <a:t>Surplus quantity extends further</a:t>
            </a:r>
          </a:p>
        </p:txBody>
      </p:sp>
    </p:spTree>
    <p:extLst>
      <p:ext uri="{BB962C8B-B14F-4D97-AF65-F5344CB8AC3E}">
        <p14:creationId xmlns:p14="http://schemas.microsoft.com/office/powerpoint/2010/main" val="610441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ow to Stop Binge Drinking | BlueCrest Recovery Center">
            <a:extLst>
              <a:ext uri="{FF2B5EF4-FFF2-40B4-BE49-F238E27FC236}">
                <a16:creationId xmlns:a16="http://schemas.microsoft.com/office/drawing/2014/main" id="{36912EE3-48EB-47A3-BE10-B507852E90D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733800" y="0"/>
            <a:ext cx="7899400" cy="6858000"/>
          </a:xfrm>
          <a:prstGeom prst="parallelogram">
            <a:avLst>
              <a:gd name="adj" fmla="val 53519"/>
            </a:avLst>
          </a:prstGeom>
          <a:noFill/>
          <a:extLst>
            <a:ext uri="{909E8E84-426E-40DD-AFC4-6F175D3DCCD1}">
              <a14:hiddenFill xmlns:a14="http://schemas.microsoft.com/office/drawing/2010/main">
                <a:solidFill>
                  <a:srgbClr val="FFFFFF"/>
                </a:solidFill>
              </a14:hiddenFill>
            </a:ext>
          </a:extLst>
        </p:spPr>
      </p:pic>
      <p:sp>
        <p:nvSpPr>
          <p:cNvPr id="12" name="Parallelogram 11">
            <a:extLst>
              <a:ext uri="{FF2B5EF4-FFF2-40B4-BE49-F238E27FC236}">
                <a16:creationId xmlns:a16="http://schemas.microsoft.com/office/drawing/2014/main" id="{6792E6AC-1872-41DE-AB2F-32DCE3FCEED2}"/>
              </a:ext>
            </a:extLst>
          </p:cNvPr>
          <p:cNvSpPr/>
          <p:nvPr/>
        </p:nvSpPr>
        <p:spPr>
          <a:xfrm>
            <a:off x="452921" y="0"/>
            <a:ext cx="3992079" cy="6858000"/>
          </a:xfrm>
          <a:prstGeom prst="parallelogram">
            <a:avLst>
              <a:gd name="adj" fmla="val 92464"/>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Arrow: Chevron 1">
            <a:extLst>
              <a:ext uri="{FF2B5EF4-FFF2-40B4-BE49-F238E27FC236}">
                <a16:creationId xmlns:a16="http://schemas.microsoft.com/office/drawing/2014/main" id="{2BCB1E11-CAAF-4FF4-ABBA-C32FA84800E4}"/>
              </a:ext>
            </a:extLst>
          </p:cNvPr>
          <p:cNvSpPr/>
          <p:nvPr/>
        </p:nvSpPr>
        <p:spPr>
          <a:xfrm>
            <a:off x="-647699" y="590708"/>
            <a:ext cx="12103099" cy="316339"/>
          </a:xfrm>
          <a:custGeom>
            <a:avLst/>
            <a:gdLst>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196850 w 9478271"/>
              <a:gd name="connsiteY5" fmla="*/ 1968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120650 w 9478271"/>
              <a:gd name="connsiteY5" fmla="*/ 1841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69850 w 9478271"/>
              <a:gd name="connsiteY5" fmla="*/ 1841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95250 w 9478271"/>
              <a:gd name="connsiteY5" fmla="*/ 1841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54355 w 9478271"/>
              <a:gd name="connsiteY5" fmla="*/ 184150 h 393700"/>
              <a:gd name="connsiteX6" fmla="*/ 0 w 9478271"/>
              <a:gd name="connsiteY6" fmla="*/ 0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78271" h="393700">
                <a:moveTo>
                  <a:pt x="0" y="0"/>
                </a:moveTo>
                <a:lnTo>
                  <a:pt x="9281421" y="0"/>
                </a:lnTo>
                <a:lnTo>
                  <a:pt x="9478271" y="196850"/>
                </a:lnTo>
                <a:lnTo>
                  <a:pt x="9281421" y="393700"/>
                </a:lnTo>
                <a:lnTo>
                  <a:pt x="0" y="393700"/>
                </a:lnTo>
                <a:lnTo>
                  <a:pt x="54355" y="184150"/>
                </a:lnTo>
                <a:lnTo>
                  <a:pt x="0" y="0"/>
                </a:lnTo>
                <a:close/>
              </a:path>
            </a:pathLst>
          </a:custGeom>
          <a:gradFill flip="none" rotWithShape="1">
            <a:gsLst>
              <a:gs pos="0">
                <a:schemeClr val="accent5">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10" name="TextBox 9">
            <a:extLst>
              <a:ext uri="{FF2B5EF4-FFF2-40B4-BE49-F238E27FC236}">
                <a16:creationId xmlns:a16="http://schemas.microsoft.com/office/drawing/2014/main" id="{015AD077-CE1B-4210-A52D-C7155B9A521B}"/>
              </a:ext>
            </a:extLst>
          </p:cNvPr>
          <p:cNvSpPr txBox="1"/>
          <p:nvPr/>
        </p:nvSpPr>
        <p:spPr>
          <a:xfrm>
            <a:off x="8631721" y="907047"/>
            <a:ext cx="2775119" cy="646331"/>
          </a:xfrm>
          <a:prstGeom prst="rect">
            <a:avLst/>
          </a:prstGeom>
          <a:noFill/>
        </p:spPr>
        <p:txBody>
          <a:bodyPr wrap="none" rtlCol="0">
            <a:spAutoFit/>
          </a:bodyPr>
          <a:lstStyle/>
          <a:p>
            <a:r>
              <a:rPr lang="en-NZ" sz="3600" dirty="0">
                <a:latin typeface="Georgia" panose="02040502050405020303" pitchFamily="18" charset="0"/>
              </a:rPr>
              <a:t>Externalities</a:t>
            </a:r>
          </a:p>
        </p:txBody>
      </p:sp>
      <p:sp>
        <p:nvSpPr>
          <p:cNvPr id="3" name="TextBox 2">
            <a:extLst>
              <a:ext uri="{FF2B5EF4-FFF2-40B4-BE49-F238E27FC236}">
                <a16:creationId xmlns:a16="http://schemas.microsoft.com/office/drawing/2014/main" id="{5AA3DF42-AA83-9AA9-F114-1F3AA9354E0C}"/>
              </a:ext>
            </a:extLst>
          </p:cNvPr>
          <p:cNvSpPr txBox="1"/>
          <p:nvPr/>
        </p:nvSpPr>
        <p:spPr>
          <a:xfrm>
            <a:off x="3633686" y="2087657"/>
            <a:ext cx="6137001" cy="584775"/>
          </a:xfrm>
          <a:prstGeom prst="rect">
            <a:avLst/>
          </a:prstGeom>
          <a:noFill/>
        </p:spPr>
        <p:txBody>
          <a:bodyPr wrap="none" rtlCol="0">
            <a:spAutoFit/>
          </a:bodyPr>
          <a:lstStyle/>
          <a:p>
            <a:r>
              <a:rPr lang="en-GB" sz="1600" dirty="0">
                <a:effectLst/>
                <a:latin typeface="Constantia" panose="02030602050306030303" pitchFamily="18" charset="0"/>
                <a:ea typeface="Calibri" panose="020F0502020204030204" pitchFamily="34" charset="0"/>
              </a:rPr>
              <a:t>An externality, is cost incurred or benefits received by a third-party, </a:t>
            </a:r>
          </a:p>
          <a:p>
            <a:r>
              <a:rPr lang="en-GB" sz="1600" dirty="0">
                <a:effectLst/>
                <a:latin typeface="Constantia" panose="02030602050306030303" pitchFamily="18" charset="0"/>
                <a:ea typeface="Calibri" panose="020F0502020204030204" pitchFamily="34" charset="0"/>
              </a:rPr>
              <a:t>where third party does not have control on the costs and benefits.</a:t>
            </a:r>
            <a:endParaRPr lang="en-NZ" sz="1600" dirty="0">
              <a:latin typeface="Constantia" panose="02030602050306030303" pitchFamily="18" charset="0"/>
            </a:endParaRPr>
          </a:p>
        </p:txBody>
      </p:sp>
      <p:pic>
        <p:nvPicPr>
          <p:cNvPr id="8" name="Picture 7">
            <a:extLst>
              <a:ext uri="{FF2B5EF4-FFF2-40B4-BE49-F238E27FC236}">
                <a16:creationId xmlns:a16="http://schemas.microsoft.com/office/drawing/2014/main" id="{64949225-22DE-8693-98BE-E8FE090BA21E}"/>
              </a:ext>
            </a:extLst>
          </p:cNvPr>
          <p:cNvPicPr>
            <a:picLocks noChangeAspect="1"/>
          </p:cNvPicPr>
          <p:nvPr/>
        </p:nvPicPr>
        <p:blipFill>
          <a:blip r:embed="rId3"/>
          <a:stretch>
            <a:fillRect/>
          </a:stretch>
        </p:blipFill>
        <p:spPr>
          <a:xfrm>
            <a:off x="3633686" y="3052115"/>
            <a:ext cx="7191165" cy="2626169"/>
          </a:xfrm>
          <a:prstGeom prst="rect">
            <a:avLst/>
          </a:prstGeom>
        </p:spPr>
      </p:pic>
    </p:spTree>
    <p:extLst>
      <p:ext uri="{BB962C8B-B14F-4D97-AF65-F5344CB8AC3E}">
        <p14:creationId xmlns:p14="http://schemas.microsoft.com/office/powerpoint/2010/main" val="2146681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ow to Stop Binge Drinking | BlueCrest Recovery Center">
            <a:extLst>
              <a:ext uri="{FF2B5EF4-FFF2-40B4-BE49-F238E27FC236}">
                <a16:creationId xmlns:a16="http://schemas.microsoft.com/office/drawing/2014/main" id="{36912EE3-48EB-47A3-BE10-B507852E90D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733800" y="0"/>
            <a:ext cx="7899400" cy="6858000"/>
          </a:xfrm>
          <a:prstGeom prst="parallelogram">
            <a:avLst>
              <a:gd name="adj" fmla="val 53519"/>
            </a:avLst>
          </a:prstGeom>
          <a:noFill/>
          <a:extLst>
            <a:ext uri="{909E8E84-426E-40DD-AFC4-6F175D3DCCD1}">
              <a14:hiddenFill xmlns:a14="http://schemas.microsoft.com/office/drawing/2010/main">
                <a:solidFill>
                  <a:srgbClr val="FFFFFF"/>
                </a:solidFill>
              </a14:hiddenFill>
            </a:ext>
          </a:extLst>
        </p:spPr>
      </p:pic>
      <p:sp>
        <p:nvSpPr>
          <p:cNvPr id="12" name="Parallelogram 11">
            <a:extLst>
              <a:ext uri="{FF2B5EF4-FFF2-40B4-BE49-F238E27FC236}">
                <a16:creationId xmlns:a16="http://schemas.microsoft.com/office/drawing/2014/main" id="{6792E6AC-1872-41DE-AB2F-32DCE3FCEED2}"/>
              </a:ext>
            </a:extLst>
          </p:cNvPr>
          <p:cNvSpPr/>
          <p:nvPr/>
        </p:nvSpPr>
        <p:spPr>
          <a:xfrm>
            <a:off x="452921" y="0"/>
            <a:ext cx="3992079" cy="6858000"/>
          </a:xfrm>
          <a:prstGeom prst="parallelogram">
            <a:avLst>
              <a:gd name="adj" fmla="val 92464"/>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Arrow: Chevron 1">
            <a:extLst>
              <a:ext uri="{FF2B5EF4-FFF2-40B4-BE49-F238E27FC236}">
                <a16:creationId xmlns:a16="http://schemas.microsoft.com/office/drawing/2014/main" id="{2BCB1E11-CAAF-4FF4-ABBA-C32FA84800E4}"/>
              </a:ext>
            </a:extLst>
          </p:cNvPr>
          <p:cNvSpPr/>
          <p:nvPr/>
        </p:nvSpPr>
        <p:spPr>
          <a:xfrm>
            <a:off x="-647699" y="590708"/>
            <a:ext cx="12103099" cy="316339"/>
          </a:xfrm>
          <a:custGeom>
            <a:avLst/>
            <a:gdLst>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196850 w 9478271"/>
              <a:gd name="connsiteY5" fmla="*/ 1968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120650 w 9478271"/>
              <a:gd name="connsiteY5" fmla="*/ 1841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69850 w 9478271"/>
              <a:gd name="connsiteY5" fmla="*/ 1841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95250 w 9478271"/>
              <a:gd name="connsiteY5" fmla="*/ 1841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54355 w 9478271"/>
              <a:gd name="connsiteY5" fmla="*/ 184150 h 393700"/>
              <a:gd name="connsiteX6" fmla="*/ 0 w 9478271"/>
              <a:gd name="connsiteY6" fmla="*/ 0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78271" h="393700">
                <a:moveTo>
                  <a:pt x="0" y="0"/>
                </a:moveTo>
                <a:lnTo>
                  <a:pt x="9281421" y="0"/>
                </a:lnTo>
                <a:lnTo>
                  <a:pt x="9478271" y="196850"/>
                </a:lnTo>
                <a:lnTo>
                  <a:pt x="9281421" y="393700"/>
                </a:lnTo>
                <a:lnTo>
                  <a:pt x="0" y="393700"/>
                </a:lnTo>
                <a:lnTo>
                  <a:pt x="54355" y="184150"/>
                </a:lnTo>
                <a:lnTo>
                  <a:pt x="0" y="0"/>
                </a:lnTo>
                <a:close/>
              </a:path>
            </a:pathLst>
          </a:custGeom>
          <a:gradFill flip="none" rotWithShape="1">
            <a:gsLst>
              <a:gs pos="0">
                <a:schemeClr val="accent5">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10" name="TextBox 9">
            <a:extLst>
              <a:ext uri="{FF2B5EF4-FFF2-40B4-BE49-F238E27FC236}">
                <a16:creationId xmlns:a16="http://schemas.microsoft.com/office/drawing/2014/main" id="{015AD077-CE1B-4210-A52D-C7155B9A521B}"/>
              </a:ext>
            </a:extLst>
          </p:cNvPr>
          <p:cNvSpPr txBox="1"/>
          <p:nvPr/>
        </p:nvSpPr>
        <p:spPr>
          <a:xfrm>
            <a:off x="8680281" y="907047"/>
            <a:ext cx="2775119" cy="646331"/>
          </a:xfrm>
          <a:prstGeom prst="rect">
            <a:avLst/>
          </a:prstGeom>
          <a:noFill/>
        </p:spPr>
        <p:txBody>
          <a:bodyPr wrap="none" rtlCol="0">
            <a:spAutoFit/>
          </a:bodyPr>
          <a:lstStyle/>
          <a:p>
            <a:r>
              <a:rPr lang="en-NZ" sz="3600" dirty="0">
                <a:latin typeface="Georgia" panose="02040502050405020303" pitchFamily="18" charset="0"/>
              </a:rPr>
              <a:t>Externalities</a:t>
            </a:r>
          </a:p>
        </p:txBody>
      </p:sp>
      <p:pic>
        <p:nvPicPr>
          <p:cNvPr id="3" name="Picture 2">
            <a:extLst>
              <a:ext uri="{FF2B5EF4-FFF2-40B4-BE49-F238E27FC236}">
                <a16:creationId xmlns:a16="http://schemas.microsoft.com/office/drawing/2014/main" id="{EAF2824E-80E9-0360-4427-2550E82F7A22}"/>
              </a:ext>
            </a:extLst>
          </p:cNvPr>
          <p:cNvPicPr>
            <a:picLocks noChangeAspect="1"/>
          </p:cNvPicPr>
          <p:nvPr/>
        </p:nvPicPr>
        <p:blipFill>
          <a:blip r:embed="rId3"/>
          <a:stretch>
            <a:fillRect/>
          </a:stretch>
        </p:blipFill>
        <p:spPr>
          <a:xfrm>
            <a:off x="7747002" y="2251116"/>
            <a:ext cx="4074471" cy="3833095"/>
          </a:xfrm>
          <a:prstGeom prst="rect">
            <a:avLst/>
          </a:prstGeom>
        </p:spPr>
      </p:pic>
      <p:sp>
        <p:nvSpPr>
          <p:cNvPr id="6" name="TextBox 5">
            <a:extLst>
              <a:ext uri="{FF2B5EF4-FFF2-40B4-BE49-F238E27FC236}">
                <a16:creationId xmlns:a16="http://schemas.microsoft.com/office/drawing/2014/main" id="{2D14D038-D77F-5B40-2866-6255A4921B14}"/>
              </a:ext>
            </a:extLst>
          </p:cNvPr>
          <p:cNvSpPr txBox="1"/>
          <p:nvPr/>
        </p:nvSpPr>
        <p:spPr>
          <a:xfrm>
            <a:off x="3004997" y="2821053"/>
            <a:ext cx="4797706" cy="3139321"/>
          </a:xfrm>
          <a:prstGeom prst="rect">
            <a:avLst/>
          </a:prstGeom>
          <a:noFill/>
        </p:spPr>
        <p:txBody>
          <a:bodyPr wrap="square">
            <a:spAutoFit/>
          </a:bodyPr>
          <a:lstStyle/>
          <a:p>
            <a:pPr marL="285750" indent="-285750">
              <a:buFont typeface="Arial" panose="020B0604020202020204" pitchFamily="34" charset="0"/>
              <a:buChar char="•"/>
            </a:pPr>
            <a:r>
              <a:rPr lang="en-GB" sz="1600" dirty="0">
                <a:effectLst/>
                <a:latin typeface="Constantia" panose="02030602050306030303" pitchFamily="18" charset="0"/>
                <a:ea typeface="Calibri" panose="020F0502020204030204" pitchFamily="34" charset="0"/>
                <a:cs typeface="Calibri" panose="020F0502020204030204" pitchFamily="34" charset="0"/>
              </a:rPr>
              <a:t>Excessive drinking leads to anti-social behaviour which impacts not just those who over-consume but also impose external costs on the health services &amp; uses up the scarce resources of the police and criminal justice system.</a:t>
            </a:r>
          </a:p>
          <a:p>
            <a:pPr marL="285750" indent="-285750">
              <a:buFont typeface="Arial" panose="020B0604020202020204" pitchFamily="34" charset="0"/>
              <a:buChar char="•"/>
            </a:pPr>
            <a:endParaRPr lang="en-GB" sz="1600" dirty="0">
              <a:latin typeface="Constantia" panose="02030602050306030303" pitchFamily="18"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600" dirty="0">
                <a:latin typeface="Constantia" panose="02030602050306030303" pitchFamily="18" charset="0"/>
                <a:ea typeface="Calibri" panose="020F0502020204030204" pitchFamily="34" charset="0"/>
                <a:cs typeface="Calibri" panose="020F0502020204030204" pitchFamily="34" charset="0"/>
              </a:rPr>
              <a:t>Alcohol abuse can also lead to increased absenteeism from work and lower labour productivity in the long run.</a:t>
            </a:r>
            <a:endParaRPr lang="en-NZ" sz="1600" dirty="0">
              <a:latin typeface="Constantia" panose="02030602050306030303" pitchFamily="18" charset="0"/>
              <a:ea typeface="Calibri" panose="020F0502020204030204" pitchFamily="34" charset="0"/>
              <a:cs typeface="Times New Roman" panose="02020603050405020304" pitchFamily="18" charset="0"/>
            </a:endParaRPr>
          </a:p>
          <a:p>
            <a:endParaRPr lang="en-NZ"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a:p>
            <a:endParaRPr lang="en-NZ" dirty="0"/>
          </a:p>
        </p:txBody>
      </p:sp>
    </p:spTree>
    <p:extLst>
      <p:ext uri="{BB962C8B-B14F-4D97-AF65-F5344CB8AC3E}">
        <p14:creationId xmlns:p14="http://schemas.microsoft.com/office/powerpoint/2010/main" val="3826642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ow to Stop Binge Drinking | BlueCrest Recovery Center">
            <a:extLst>
              <a:ext uri="{FF2B5EF4-FFF2-40B4-BE49-F238E27FC236}">
                <a16:creationId xmlns:a16="http://schemas.microsoft.com/office/drawing/2014/main" id="{36912EE3-48EB-47A3-BE10-B507852E90D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733800" y="0"/>
            <a:ext cx="7899400" cy="6858000"/>
          </a:xfrm>
          <a:prstGeom prst="parallelogram">
            <a:avLst>
              <a:gd name="adj" fmla="val 53519"/>
            </a:avLst>
          </a:prstGeom>
          <a:noFill/>
          <a:extLst>
            <a:ext uri="{909E8E84-426E-40DD-AFC4-6F175D3DCCD1}">
              <a14:hiddenFill xmlns:a14="http://schemas.microsoft.com/office/drawing/2010/main">
                <a:solidFill>
                  <a:srgbClr val="FFFFFF"/>
                </a:solidFill>
              </a14:hiddenFill>
            </a:ext>
          </a:extLst>
        </p:spPr>
      </p:pic>
      <p:sp>
        <p:nvSpPr>
          <p:cNvPr id="12" name="Parallelogram 11">
            <a:extLst>
              <a:ext uri="{FF2B5EF4-FFF2-40B4-BE49-F238E27FC236}">
                <a16:creationId xmlns:a16="http://schemas.microsoft.com/office/drawing/2014/main" id="{6792E6AC-1872-41DE-AB2F-32DCE3FCEED2}"/>
              </a:ext>
            </a:extLst>
          </p:cNvPr>
          <p:cNvSpPr/>
          <p:nvPr/>
        </p:nvSpPr>
        <p:spPr>
          <a:xfrm>
            <a:off x="452921" y="0"/>
            <a:ext cx="3992079" cy="6858000"/>
          </a:xfrm>
          <a:prstGeom prst="parallelogram">
            <a:avLst>
              <a:gd name="adj" fmla="val 92464"/>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Arrow: Chevron 1">
            <a:extLst>
              <a:ext uri="{FF2B5EF4-FFF2-40B4-BE49-F238E27FC236}">
                <a16:creationId xmlns:a16="http://schemas.microsoft.com/office/drawing/2014/main" id="{2BCB1E11-CAAF-4FF4-ABBA-C32FA84800E4}"/>
              </a:ext>
            </a:extLst>
          </p:cNvPr>
          <p:cNvSpPr/>
          <p:nvPr/>
        </p:nvSpPr>
        <p:spPr>
          <a:xfrm>
            <a:off x="-647699" y="590708"/>
            <a:ext cx="12103099" cy="316339"/>
          </a:xfrm>
          <a:custGeom>
            <a:avLst/>
            <a:gdLst>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196850 w 9478271"/>
              <a:gd name="connsiteY5" fmla="*/ 1968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120650 w 9478271"/>
              <a:gd name="connsiteY5" fmla="*/ 1841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69850 w 9478271"/>
              <a:gd name="connsiteY5" fmla="*/ 1841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95250 w 9478271"/>
              <a:gd name="connsiteY5" fmla="*/ 1841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54355 w 9478271"/>
              <a:gd name="connsiteY5" fmla="*/ 184150 h 393700"/>
              <a:gd name="connsiteX6" fmla="*/ 0 w 9478271"/>
              <a:gd name="connsiteY6" fmla="*/ 0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78271" h="393700">
                <a:moveTo>
                  <a:pt x="0" y="0"/>
                </a:moveTo>
                <a:lnTo>
                  <a:pt x="9281421" y="0"/>
                </a:lnTo>
                <a:lnTo>
                  <a:pt x="9478271" y="196850"/>
                </a:lnTo>
                <a:lnTo>
                  <a:pt x="9281421" y="393700"/>
                </a:lnTo>
                <a:lnTo>
                  <a:pt x="0" y="393700"/>
                </a:lnTo>
                <a:lnTo>
                  <a:pt x="54355" y="184150"/>
                </a:lnTo>
                <a:lnTo>
                  <a:pt x="0" y="0"/>
                </a:lnTo>
                <a:close/>
              </a:path>
            </a:pathLst>
          </a:custGeom>
          <a:gradFill flip="none" rotWithShape="1">
            <a:gsLst>
              <a:gs pos="0">
                <a:schemeClr val="accent5">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pic>
        <p:nvPicPr>
          <p:cNvPr id="3" name="Picture 2">
            <a:extLst>
              <a:ext uri="{FF2B5EF4-FFF2-40B4-BE49-F238E27FC236}">
                <a16:creationId xmlns:a16="http://schemas.microsoft.com/office/drawing/2014/main" id="{E3E6572A-C4B4-F30A-4C1C-25763BC1F4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63443" y="3172627"/>
            <a:ext cx="6677846" cy="3201868"/>
          </a:xfrm>
          <a:prstGeom prst="rect">
            <a:avLst/>
          </a:prstGeom>
          <a:noFill/>
          <a:ln>
            <a:noFill/>
          </a:ln>
        </p:spPr>
      </p:pic>
      <p:sp>
        <p:nvSpPr>
          <p:cNvPr id="5" name="TextBox 4">
            <a:extLst>
              <a:ext uri="{FF2B5EF4-FFF2-40B4-BE49-F238E27FC236}">
                <a16:creationId xmlns:a16="http://schemas.microsoft.com/office/drawing/2014/main" id="{378A3ACB-75C5-920B-3D79-BD3328B4FF25}"/>
              </a:ext>
            </a:extLst>
          </p:cNvPr>
          <p:cNvSpPr txBox="1"/>
          <p:nvPr/>
        </p:nvSpPr>
        <p:spPr>
          <a:xfrm>
            <a:off x="3763443" y="1976415"/>
            <a:ext cx="6945277" cy="871008"/>
          </a:xfrm>
          <a:prstGeom prst="rect">
            <a:avLst/>
          </a:prstGeom>
          <a:noFill/>
        </p:spPr>
        <p:txBody>
          <a:bodyPr wrap="square">
            <a:spAutoFit/>
          </a:bodyPr>
          <a:lstStyle/>
          <a:p>
            <a:pPr marL="0" marR="0">
              <a:lnSpc>
                <a:spcPct val="107000"/>
              </a:lnSpc>
              <a:spcBef>
                <a:spcPts val="0"/>
              </a:spcBef>
              <a:spcAft>
                <a:spcPts val="800"/>
              </a:spcAft>
            </a:pPr>
            <a:r>
              <a:rPr lang="en-GB" sz="1600" dirty="0">
                <a:effectLst/>
                <a:latin typeface="Constantia" panose="02030602050306030303" pitchFamily="18" charset="0"/>
                <a:ea typeface="Calibri" panose="020F0502020204030204" pitchFamily="34" charset="0"/>
                <a:cs typeface="Calibri" panose="020F0502020204030204" pitchFamily="34" charset="0"/>
              </a:rPr>
              <a:t>Following diagram illustrates the social welfare cost incurred due to alcohol consumption along with the socially optimum point to counter the impact of externalities</a:t>
            </a:r>
            <a:endParaRPr lang="en-NZ" sz="1600" dirty="0">
              <a:effectLst/>
              <a:latin typeface="Constantia" panose="02030602050306030303"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C1DE13C4-A77F-4DB8-904E-A95FD0C7EDFF}"/>
              </a:ext>
            </a:extLst>
          </p:cNvPr>
          <p:cNvSpPr txBox="1"/>
          <p:nvPr/>
        </p:nvSpPr>
        <p:spPr>
          <a:xfrm>
            <a:off x="8680281" y="907047"/>
            <a:ext cx="2775119" cy="646331"/>
          </a:xfrm>
          <a:prstGeom prst="rect">
            <a:avLst/>
          </a:prstGeom>
          <a:noFill/>
        </p:spPr>
        <p:txBody>
          <a:bodyPr wrap="none" rtlCol="0">
            <a:spAutoFit/>
          </a:bodyPr>
          <a:lstStyle/>
          <a:p>
            <a:r>
              <a:rPr lang="en-NZ" sz="3600" dirty="0">
                <a:latin typeface="Georgia" panose="02040502050405020303" pitchFamily="18" charset="0"/>
              </a:rPr>
              <a:t>Externalities</a:t>
            </a:r>
          </a:p>
        </p:txBody>
      </p:sp>
    </p:spTree>
    <p:extLst>
      <p:ext uri="{BB962C8B-B14F-4D97-AF65-F5344CB8AC3E}">
        <p14:creationId xmlns:p14="http://schemas.microsoft.com/office/powerpoint/2010/main" val="2892378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The 10 Top Reasons Americans Waste Money | The Motley Fool">
            <a:extLst>
              <a:ext uri="{FF2B5EF4-FFF2-40B4-BE49-F238E27FC236}">
                <a16:creationId xmlns:a16="http://schemas.microsoft.com/office/drawing/2014/main" id="{EA4A3211-1D98-49D7-AE41-CD58776751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6330" y="0"/>
            <a:ext cx="8775700" cy="6858000"/>
          </a:xfrm>
          <a:prstGeom prst="parallelogram">
            <a:avLst>
              <a:gd name="adj" fmla="val 53704"/>
            </a:avLst>
          </a:prstGeom>
          <a:noFill/>
          <a:extLst>
            <a:ext uri="{909E8E84-426E-40DD-AFC4-6F175D3DCCD1}">
              <a14:hiddenFill xmlns:a14="http://schemas.microsoft.com/office/drawing/2010/main">
                <a:solidFill>
                  <a:srgbClr val="FFFFFF"/>
                </a:solidFill>
              </a14:hiddenFill>
            </a:ext>
          </a:extLst>
        </p:spPr>
      </p:pic>
      <p:sp>
        <p:nvSpPr>
          <p:cNvPr id="12" name="Parallelogram 11">
            <a:extLst>
              <a:ext uri="{FF2B5EF4-FFF2-40B4-BE49-F238E27FC236}">
                <a16:creationId xmlns:a16="http://schemas.microsoft.com/office/drawing/2014/main" id="{6792E6AC-1872-41DE-AB2F-32DCE3FCEED2}"/>
              </a:ext>
            </a:extLst>
          </p:cNvPr>
          <p:cNvSpPr/>
          <p:nvPr/>
        </p:nvSpPr>
        <p:spPr>
          <a:xfrm>
            <a:off x="257530" y="0"/>
            <a:ext cx="3992079" cy="6858000"/>
          </a:xfrm>
          <a:prstGeom prst="parallelogram">
            <a:avLst>
              <a:gd name="adj" fmla="val 92464"/>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Arrow: Chevron 1">
            <a:extLst>
              <a:ext uri="{FF2B5EF4-FFF2-40B4-BE49-F238E27FC236}">
                <a16:creationId xmlns:a16="http://schemas.microsoft.com/office/drawing/2014/main" id="{2BCB1E11-CAAF-4FF4-ABBA-C32FA84800E4}"/>
              </a:ext>
            </a:extLst>
          </p:cNvPr>
          <p:cNvSpPr/>
          <p:nvPr/>
        </p:nvSpPr>
        <p:spPr>
          <a:xfrm>
            <a:off x="-647699" y="590708"/>
            <a:ext cx="12103099" cy="316339"/>
          </a:xfrm>
          <a:custGeom>
            <a:avLst/>
            <a:gdLst>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196850 w 9478271"/>
              <a:gd name="connsiteY5" fmla="*/ 1968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120650 w 9478271"/>
              <a:gd name="connsiteY5" fmla="*/ 1841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69850 w 9478271"/>
              <a:gd name="connsiteY5" fmla="*/ 1841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95250 w 9478271"/>
              <a:gd name="connsiteY5" fmla="*/ 1841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54355 w 9478271"/>
              <a:gd name="connsiteY5" fmla="*/ 184150 h 393700"/>
              <a:gd name="connsiteX6" fmla="*/ 0 w 9478271"/>
              <a:gd name="connsiteY6" fmla="*/ 0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78271" h="393700">
                <a:moveTo>
                  <a:pt x="0" y="0"/>
                </a:moveTo>
                <a:lnTo>
                  <a:pt x="9281421" y="0"/>
                </a:lnTo>
                <a:lnTo>
                  <a:pt x="9478271" y="196850"/>
                </a:lnTo>
                <a:lnTo>
                  <a:pt x="9281421" y="393700"/>
                </a:lnTo>
                <a:lnTo>
                  <a:pt x="0" y="393700"/>
                </a:lnTo>
                <a:lnTo>
                  <a:pt x="54355" y="184150"/>
                </a:lnTo>
                <a:lnTo>
                  <a:pt x="0" y="0"/>
                </a:lnTo>
                <a:close/>
              </a:path>
            </a:pathLst>
          </a:custGeom>
          <a:gradFill flip="none" rotWithShape="1">
            <a:gsLst>
              <a:gs pos="0">
                <a:schemeClr val="accent5">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pic>
        <p:nvPicPr>
          <p:cNvPr id="7" name="Picture 6" descr="Chart, line chart, scatter chart&#10;&#10;Description automatically generated">
            <a:extLst>
              <a:ext uri="{FF2B5EF4-FFF2-40B4-BE49-F238E27FC236}">
                <a16:creationId xmlns:a16="http://schemas.microsoft.com/office/drawing/2014/main" id="{2360CA4E-3868-98B6-EE41-8EE93A68EED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01038" y="2333002"/>
            <a:ext cx="4601621" cy="4311672"/>
          </a:xfrm>
          <a:prstGeom prst="rect">
            <a:avLst/>
          </a:prstGeom>
          <a:noFill/>
          <a:ln>
            <a:noFill/>
          </a:ln>
        </p:spPr>
      </p:pic>
      <p:graphicFrame>
        <p:nvGraphicFramePr>
          <p:cNvPr id="9" name="Table 8">
            <a:extLst>
              <a:ext uri="{FF2B5EF4-FFF2-40B4-BE49-F238E27FC236}">
                <a16:creationId xmlns:a16="http://schemas.microsoft.com/office/drawing/2014/main" id="{AD72B9C8-5B53-A097-1713-B8D75E03D2C8}"/>
              </a:ext>
            </a:extLst>
          </p:cNvPr>
          <p:cNvGraphicFramePr>
            <a:graphicFrameLocks noGrp="1"/>
          </p:cNvGraphicFramePr>
          <p:nvPr>
            <p:extLst>
              <p:ext uri="{D42A27DB-BD31-4B8C-83A1-F6EECF244321}">
                <p14:modId xmlns:p14="http://schemas.microsoft.com/office/powerpoint/2010/main" val="3958924328"/>
              </p:ext>
            </p:extLst>
          </p:nvPr>
        </p:nvGraphicFramePr>
        <p:xfrm>
          <a:off x="3216103" y="4813130"/>
          <a:ext cx="3651593" cy="1444239"/>
        </p:xfrm>
        <a:graphic>
          <a:graphicData uri="http://schemas.openxmlformats.org/drawingml/2006/table">
            <a:tbl>
              <a:tblPr firstRow="1" firstCol="1" bandRow="1">
                <a:tableStyleId>{9D7B26C5-4107-4FEC-AEDC-1716B250A1EF}</a:tableStyleId>
              </a:tblPr>
              <a:tblGrid>
                <a:gridCol w="889213">
                  <a:extLst>
                    <a:ext uri="{9D8B030D-6E8A-4147-A177-3AD203B41FA5}">
                      <a16:colId xmlns:a16="http://schemas.microsoft.com/office/drawing/2014/main" val="1261752996"/>
                    </a:ext>
                  </a:extLst>
                </a:gridCol>
                <a:gridCol w="1268854">
                  <a:extLst>
                    <a:ext uri="{9D8B030D-6E8A-4147-A177-3AD203B41FA5}">
                      <a16:colId xmlns:a16="http://schemas.microsoft.com/office/drawing/2014/main" val="1766882521"/>
                    </a:ext>
                  </a:extLst>
                </a:gridCol>
                <a:gridCol w="1493526">
                  <a:extLst>
                    <a:ext uri="{9D8B030D-6E8A-4147-A177-3AD203B41FA5}">
                      <a16:colId xmlns:a16="http://schemas.microsoft.com/office/drawing/2014/main" val="3009901124"/>
                    </a:ext>
                  </a:extLst>
                </a:gridCol>
              </a:tblGrid>
              <a:tr h="364334">
                <a:tc>
                  <a:txBody>
                    <a:bodyPr/>
                    <a:lstStyle/>
                    <a:p>
                      <a:pPr marL="0" marR="0">
                        <a:lnSpc>
                          <a:spcPct val="107000"/>
                        </a:lnSpc>
                        <a:spcBef>
                          <a:spcPts val="0"/>
                        </a:spcBef>
                        <a:spcAft>
                          <a:spcPts val="0"/>
                        </a:spcAft>
                      </a:pPr>
                      <a:r>
                        <a:rPr lang="en-GB" sz="1100" dirty="0">
                          <a:effectLst/>
                        </a:rPr>
                        <a:t> </a:t>
                      </a:r>
                      <a:endParaRPr lang="en-NZ" sz="1100" dirty="0">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GB" sz="1100" dirty="0">
                          <a:effectLst/>
                        </a:rPr>
                        <a:t>Consumer surplus</a:t>
                      </a:r>
                      <a:endParaRPr lang="en-NZ" sz="1100" dirty="0">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GB" sz="1100">
                          <a:effectLst/>
                        </a:rPr>
                        <a:t>Producer surplus</a:t>
                      </a:r>
                      <a:endParaRPr lang="en-NZ" sz="1100">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2268515"/>
                  </a:ext>
                </a:extLst>
              </a:tr>
              <a:tr h="364334">
                <a:tc>
                  <a:txBody>
                    <a:bodyPr/>
                    <a:lstStyle/>
                    <a:p>
                      <a:pPr marL="0" marR="0">
                        <a:lnSpc>
                          <a:spcPct val="107000"/>
                        </a:lnSpc>
                        <a:spcBef>
                          <a:spcPts val="0"/>
                        </a:spcBef>
                        <a:spcAft>
                          <a:spcPts val="0"/>
                        </a:spcAft>
                      </a:pPr>
                      <a:r>
                        <a:rPr lang="en-GB" sz="800">
                          <a:effectLst/>
                        </a:rPr>
                        <a:t>Before MUP</a:t>
                      </a:r>
                      <a:endParaRPr lang="en-NZ" sz="1100">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GB" sz="1100" dirty="0">
                          <a:effectLst/>
                        </a:rPr>
                        <a:t>a + b + c</a:t>
                      </a:r>
                      <a:endParaRPr lang="en-NZ" sz="1100" dirty="0">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GB" sz="1100" dirty="0">
                          <a:effectLst/>
                        </a:rPr>
                        <a:t>d + e </a:t>
                      </a:r>
                      <a:endParaRPr lang="en-NZ" sz="1100" dirty="0">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7223603"/>
                  </a:ext>
                </a:extLst>
              </a:tr>
              <a:tr h="364334">
                <a:tc>
                  <a:txBody>
                    <a:bodyPr/>
                    <a:lstStyle/>
                    <a:p>
                      <a:pPr marL="0" marR="0">
                        <a:lnSpc>
                          <a:spcPct val="107000"/>
                        </a:lnSpc>
                        <a:spcBef>
                          <a:spcPts val="0"/>
                        </a:spcBef>
                        <a:spcAft>
                          <a:spcPts val="0"/>
                        </a:spcAft>
                      </a:pPr>
                      <a:r>
                        <a:rPr lang="en-GB" sz="800">
                          <a:effectLst/>
                        </a:rPr>
                        <a:t>After MUP</a:t>
                      </a:r>
                      <a:endParaRPr lang="en-NZ" sz="1100">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GB" sz="1100" dirty="0">
                          <a:effectLst/>
                        </a:rPr>
                        <a:t>a</a:t>
                      </a:r>
                      <a:endParaRPr lang="en-NZ" sz="1100" dirty="0">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GB" sz="1100" dirty="0">
                          <a:effectLst/>
                        </a:rPr>
                        <a:t>b + d</a:t>
                      </a:r>
                      <a:endParaRPr lang="en-NZ" sz="1100" dirty="0">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5129351"/>
                  </a:ext>
                </a:extLst>
              </a:tr>
              <a:tr h="351237">
                <a:tc>
                  <a:txBody>
                    <a:bodyPr/>
                    <a:lstStyle/>
                    <a:p>
                      <a:pPr marL="0" marR="0">
                        <a:lnSpc>
                          <a:spcPct val="107000"/>
                        </a:lnSpc>
                        <a:spcBef>
                          <a:spcPts val="0"/>
                        </a:spcBef>
                        <a:spcAft>
                          <a:spcPts val="0"/>
                        </a:spcAft>
                      </a:pPr>
                      <a:r>
                        <a:rPr lang="en-GB" sz="800">
                          <a:effectLst/>
                        </a:rPr>
                        <a:t>Deadweight loss</a:t>
                      </a:r>
                      <a:endParaRPr lang="en-NZ" sz="1100">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nSpc>
                          <a:spcPct val="107000"/>
                        </a:lnSpc>
                        <a:spcBef>
                          <a:spcPts val="0"/>
                        </a:spcBef>
                        <a:spcAft>
                          <a:spcPts val="0"/>
                        </a:spcAft>
                      </a:pPr>
                      <a:r>
                        <a:rPr lang="en-GB" sz="1100" dirty="0">
                          <a:effectLst/>
                        </a:rPr>
                        <a:t>c + e</a:t>
                      </a:r>
                      <a:endParaRPr lang="en-NZ" sz="1100" dirty="0">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NZ"/>
                    </a:p>
                  </a:txBody>
                  <a:tcPr/>
                </a:tc>
                <a:extLst>
                  <a:ext uri="{0D108BD9-81ED-4DB2-BD59-A6C34878D82A}">
                    <a16:rowId xmlns:a16="http://schemas.microsoft.com/office/drawing/2014/main" val="849736202"/>
                  </a:ext>
                </a:extLst>
              </a:tr>
            </a:tbl>
          </a:graphicData>
        </a:graphic>
      </p:graphicFrame>
      <p:sp>
        <p:nvSpPr>
          <p:cNvPr id="13" name="TextBox 12">
            <a:extLst>
              <a:ext uri="{FF2B5EF4-FFF2-40B4-BE49-F238E27FC236}">
                <a16:creationId xmlns:a16="http://schemas.microsoft.com/office/drawing/2014/main" id="{C32AC090-3ACA-31F0-D37E-421BE22CF1A9}"/>
              </a:ext>
            </a:extLst>
          </p:cNvPr>
          <p:cNvSpPr txBox="1"/>
          <p:nvPr/>
        </p:nvSpPr>
        <p:spPr>
          <a:xfrm>
            <a:off x="3085571" y="2598291"/>
            <a:ext cx="3578055" cy="1661417"/>
          </a:xfrm>
          <a:prstGeom prst="rect">
            <a:avLst/>
          </a:prstGeom>
          <a:noFill/>
        </p:spPr>
        <p:txBody>
          <a:bodyPr wrap="square">
            <a:spAutoFit/>
          </a:bodyPr>
          <a:lstStyle/>
          <a:p>
            <a:pPr marL="342900" marR="0" lvl="0" indent="-342900">
              <a:lnSpc>
                <a:spcPct val="107000"/>
              </a:lnSpc>
              <a:spcBef>
                <a:spcPts val="0"/>
              </a:spcBef>
              <a:spcAft>
                <a:spcPts val="0"/>
              </a:spcAft>
              <a:buFont typeface="Arial" panose="020B0604020202020204" pitchFamily="34" charset="0"/>
              <a:buChar char="•"/>
            </a:pPr>
            <a:r>
              <a:rPr lang="en-GB" sz="1600" dirty="0">
                <a:effectLst/>
                <a:latin typeface="Constantia" panose="02030602050306030303" pitchFamily="18" charset="0"/>
                <a:ea typeface="Calibri" panose="020F0502020204030204" pitchFamily="34" charset="0"/>
                <a:cs typeface="Calibri" panose="020F0502020204030204" pitchFamily="34" charset="0"/>
              </a:rPr>
              <a:t>Consumers will lose after MUP</a:t>
            </a:r>
          </a:p>
          <a:p>
            <a:pPr marR="0" lvl="0">
              <a:lnSpc>
                <a:spcPct val="107000"/>
              </a:lnSpc>
              <a:spcBef>
                <a:spcPts val="0"/>
              </a:spcBef>
              <a:spcAft>
                <a:spcPts val="0"/>
              </a:spcAft>
            </a:pPr>
            <a:endParaRPr lang="en-NZ" sz="1600" dirty="0">
              <a:effectLst/>
              <a:latin typeface="Constantia" panose="02030602050306030303"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GB" sz="1600" dirty="0">
                <a:effectLst/>
                <a:latin typeface="Constantia" panose="02030602050306030303" pitchFamily="18" charset="0"/>
                <a:ea typeface="Calibri" panose="020F0502020204030204" pitchFamily="34" charset="0"/>
                <a:cs typeface="Calibri" panose="020F0502020204030204" pitchFamily="34" charset="0"/>
              </a:rPr>
              <a:t>Producers will gain after MUP</a:t>
            </a:r>
          </a:p>
          <a:p>
            <a:pPr marR="0" lvl="0">
              <a:lnSpc>
                <a:spcPct val="107000"/>
              </a:lnSpc>
              <a:spcBef>
                <a:spcPts val="0"/>
              </a:spcBef>
              <a:spcAft>
                <a:spcPts val="0"/>
              </a:spcAft>
            </a:pPr>
            <a:endParaRPr lang="en-NZ" sz="1600" dirty="0">
              <a:effectLst/>
              <a:latin typeface="Constantia" panose="02030602050306030303"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pPr>
            <a:r>
              <a:rPr lang="en-GB" sz="1600" dirty="0">
                <a:effectLst/>
                <a:latin typeface="Constantia" panose="02030602050306030303" pitchFamily="18" charset="0"/>
                <a:ea typeface="Calibri" panose="020F0502020204030204" pitchFamily="34" charset="0"/>
                <a:cs typeface="Calibri" panose="020F0502020204030204" pitchFamily="34" charset="0"/>
              </a:rPr>
              <a:t>No tax is </a:t>
            </a:r>
            <a:r>
              <a:rPr lang="en-GB" sz="1600" dirty="0">
                <a:latin typeface="Constantia" panose="02030602050306030303" pitchFamily="18" charset="0"/>
                <a:ea typeface="Calibri" panose="020F0502020204030204" pitchFamily="34" charset="0"/>
                <a:cs typeface="Calibri" panose="020F0502020204030204" pitchFamily="34" charset="0"/>
              </a:rPr>
              <a:t>attracted</a:t>
            </a:r>
            <a:r>
              <a:rPr lang="en-GB" sz="1600" dirty="0">
                <a:effectLst/>
                <a:latin typeface="Constantia" panose="02030602050306030303" pitchFamily="18" charset="0"/>
                <a:ea typeface="Calibri" panose="020F0502020204030204" pitchFamily="34" charset="0"/>
                <a:cs typeface="Calibri" panose="020F0502020204030204" pitchFamily="34" charset="0"/>
              </a:rPr>
              <a:t> for restorative programmes (rehab, etc)</a:t>
            </a:r>
            <a:endParaRPr lang="en-NZ" sz="1600" dirty="0">
              <a:effectLst/>
              <a:latin typeface="Constantia" panose="02030602050306030303"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36281DAF-B20D-49D7-9724-7800C8F7DDCD}"/>
              </a:ext>
            </a:extLst>
          </p:cNvPr>
          <p:cNvSpPr txBox="1"/>
          <p:nvPr/>
        </p:nvSpPr>
        <p:spPr>
          <a:xfrm>
            <a:off x="4932460" y="907047"/>
            <a:ext cx="6522940" cy="646331"/>
          </a:xfrm>
          <a:prstGeom prst="rect">
            <a:avLst/>
          </a:prstGeom>
          <a:noFill/>
        </p:spPr>
        <p:txBody>
          <a:bodyPr wrap="none" rtlCol="0">
            <a:spAutoFit/>
          </a:bodyPr>
          <a:lstStyle/>
          <a:p>
            <a:r>
              <a:rPr lang="en-NZ" sz="3600" dirty="0">
                <a:latin typeface="Georgia" panose="02040502050405020303" pitchFamily="18" charset="0"/>
              </a:rPr>
              <a:t>Effect of minimum unit pricing</a:t>
            </a:r>
          </a:p>
        </p:txBody>
      </p:sp>
    </p:spTree>
    <p:extLst>
      <p:ext uri="{BB962C8B-B14F-4D97-AF65-F5344CB8AC3E}">
        <p14:creationId xmlns:p14="http://schemas.microsoft.com/office/powerpoint/2010/main" val="1847087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The 10 Top Reasons Americans Waste Money | The Motley Fool">
            <a:extLst>
              <a:ext uri="{FF2B5EF4-FFF2-40B4-BE49-F238E27FC236}">
                <a16:creationId xmlns:a16="http://schemas.microsoft.com/office/drawing/2014/main" id="{EA4A3211-1D98-49D7-AE41-CD58776751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7237" y="0"/>
            <a:ext cx="8775700" cy="6858000"/>
          </a:xfrm>
          <a:prstGeom prst="parallelogram">
            <a:avLst>
              <a:gd name="adj" fmla="val 53704"/>
            </a:avLst>
          </a:prstGeom>
          <a:noFill/>
          <a:extLst>
            <a:ext uri="{909E8E84-426E-40DD-AFC4-6F175D3DCCD1}">
              <a14:hiddenFill xmlns:a14="http://schemas.microsoft.com/office/drawing/2010/main">
                <a:solidFill>
                  <a:srgbClr val="FFFFFF"/>
                </a:solidFill>
              </a14:hiddenFill>
            </a:ext>
          </a:extLst>
        </p:spPr>
      </p:pic>
      <p:sp>
        <p:nvSpPr>
          <p:cNvPr id="12" name="Parallelogram 11">
            <a:extLst>
              <a:ext uri="{FF2B5EF4-FFF2-40B4-BE49-F238E27FC236}">
                <a16:creationId xmlns:a16="http://schemas.microsoft.com/office/drawing/2014/main" id="{6792E6AC-1872-41DE-AB2F-32DCE3FCEED2}"/>
              </a:ext>
            </a:extLst>
          </p:cNvPr>
          <p:cNvSpPr/>
          <p:nvPr/>
        </p:nvSpPr>
        <p:spPr>
          <a:xfrm>
            <a:off x="267208" y="0"/>
            <a:ext cx="3992079" cy="6858000"/>
          </a:xfrm>
          <a:prstGeom prst="parallelogram">
            <a:avLst>
              <a:gd name="adj" fmla="val 92464"/>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Arrow: Chevron 1">
            <a:extLst>
              <a:ext uri="{FF2B5EF4-FFF2-40B4-BE49-F238E27FC236}">
                <a16:creationId xmlns:a16="http://schemas.microsoft.com/office/drawing/2014/main" id="{2BCB1E11-CAAF-4FF4-ABBA-C32FA84800E4}"/>
              </a:ext>
            </a:extLst>
          </p:cNvPr>
          <p:cNvSpPr/>
          <p:nvPr/>
        </p:nvSpPr>
        <p:spPr>
          <a:xfrm>
            <a:off x="-647699" y="590708"/>
            <a:ext cx="12103099" cy="316339"/>
          </a:xfrm>
          <a:custGeom>
            <a:avLst/>
            <a:gdLst>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196850 w 9478271"/>
              <a:gd name="connsiteY5" fmla="*/ 1968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120650 w 9478271"/>
              <a:gd name="connsiteY5" fmla="*/ 1841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69850 w 9478271"/>
              <a:gd name="connsiteY5" fmla="*/ 1841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95250 w 9478271"/>
              <a:gd name="connsiteY5" fmla="*/ 184150 h 393700"/>
              <a:gd name="connsiteX6" fmla="*/ 0 w 9478271"/>
              <a:gd name="connsiteY6" fmla="*/ 0 h 393700"/>
              <a:gd name="connsiteX0" fmla="*/ 0 w 9478271"/>
              <a:gd name="connsiteY0" fmla="*/ 0 h 393700"/>
              <a:gd name="connsiteX1" fmla="*/ 9281421 w 9478271"/>
              <a:gd name="connsiteY1" fmla="*/ 0 h 393700"/>
              <a:gd name="connsiteX2" fmla="*/ 9478271 w 9478271"/>
              <a:gd name="connsiteY2" fmla="*/ 196850 h 393700"/>
              <a:gd name="connsiteX3" fmla="*/ 9281421 w 9478271"/>
              <a:gd name="connsiteY3" fmla="*/ 393700 h 393700"/>
              <a:gd name="connsiteX4" fmla="*/ 0 w 9478271"/>
              <a:gd name="connsiteY4" fmla="*/ 393700 h 393700"/>
              <a:gd name="connsiteX5" fmla="*/ 54355 w 9478271"/>
              <a:gd name="connsiteY5" fmla="*/ 184150 h 393700"/>
              <a:gd name="connsiteX6" fmla="*/ 0 w 9478271"/>
              <a:gd name="connsiteY6" fmla="*/ 0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78271" h="393700">
                <a:moveTo>
                  <a:pt x="0" y="0"/>
                </a:moveTo>
                <a:lnTo>
                  <a:pt x="9281421" y="0"/>
                </a:lnTo>
                <a:lnTo>
                  <a:pt x="9478271" y="196850"/>
                </a:lnTo>
                <a:lnTo>
                  <a:pt x="9281421" y="393700"/>
                </a:lnTo>
                <a:lnTo>
                  <a:pt x="0" y="393700"/>
                </a:lnTo>
                <a:lnTo>
                  <a:pt x="54355" y="184150"/>
                </a:lnTo>
                <a:lnTo>
                  <a:pt x="0" y="0"/>
                </a:lnTo>
                <a:close/>
              </a:path>
            </a:pathLst>
          </a:custGeom>
          <a:gradFill flip="none" rotWithShape="1">
            <a:gsLst>
              <a:gs pos="0">
                <a:schemeClr val="accent5">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pic>
        <p:nvPicPr>
          <p:cNvPr id="3" name="Picture 2" descr="Chart, diagram&#10;&#10;Description automatically generated">
            <a:extLst>
              <a:ext uri="{FF2B5EF4-FFF2-40B4-BE49-F238E27FC236}">
                <a16:creationId xmlns:a16="http://schemas.microsoft.com/office/drawing/2014/main" id="{35E5754F-0CDC-DA61-40B0-7E5CF176AC0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0203" y="2616675"/>
            <a:ext cx="4232704" cy="3472817"/>
          </a:xfrm>
          <a:prstGeom prst="rect">
            <a:avLst/>
          </a:prstGeom>
          <a:noFill/>
          <a:ln>
            <a:noFill/>
          </a:ln>
        </p:spPr>
      </p:pic>
      <p:graphicFrame>
        <p:nvGraphicFramePr>
          <p:cNvPr id="7" name="Table 6">
            <a:extLst>
              <a:ext uri="{FF2B5EF4-FFF2-40B4-BE49-F238E27FC236}">
                <a16:creationId xmlns:a16="http://schemas.microsoft.com/office/drawing/2014/main" id="{6B2B035C-9FC3-C6E9-C7BF-A8DA40187E5B}"/>
              </a:ext>
            </a:extLst>
          </p:cNvPr>
          <p:cNvGraphicFramePr>
            <a:graphicFrameLocks noGrp="1"/>
          </p:cNvGraphicFramePr>
          <p:nvPr>
            <p:extLst>
              <p:ext uri="{D42A27DB-BD31-4B8C-83A1-F6EECF244321}">
                <p14:modId xmlns:p14="http://schemas.microsoft.com/office/powerpoint/2010/main" val="2720881028"/>
              </p:ext>
            </p:extLst>
          </p:nvPr>
        </p:nvGraphicFramePr>
        <p:xfrm>
          <a:off x="3287497" y="4625886"/>
          <a:ext cx="4232706" cy="1463606"/>
        </p:xfrm>
        <a:graphic>
          <a:graphicData uri="http://schemas.openxmlformats.org/drawingml/2006/table">
            <a:tbl>
              <a:tblPr firstRow="1" firstCol="1" bandRow="1">
                <a:tableStyleId>{9D7B26C5-4107-4FEC-AEDC-1716B250A1EF}</a:tableStyleId>
              </a:tblPr>
              <a:tblGrid>
                <a:gridCol w="1410902">
                  <a:extLst>
                    <a:ext uri="{9D8B030D-6E8A-4147-A177-3AD203B41FA5}">
                      <a16:colId xmlns:a16="http://schemas.microsoft.com/office/drawing/2014/main" val="1292129353"/>
                    </a:ext>
                  </a:extLst>
                </a:gridCol>
                <a:gridCol w="1410902">
                  <a:extLst>
                    <a:ext uri="{9D8B030D-6E8A-4147-A177-3AD203B41FA5}">
                      <a16:colId xmlns:a16="http://schemas.microsoft.com/office/drawing/2014/main" val="1186764108"/>
                    </a:ext>
                  </a:extLst>
                </a:gridCol>
                <a:gridCol w="1410902">
                  <a:extLst>
                    <a:ext uri="{9D8B030D-6E8A-4147-A177-3AD203B41FA5}">
                      <a16:colId xmlns:a16="http://schemas.microsoft.com/office/drawing/2014/main" val="2010018995"/>
                    </a:ext>
                  </a:extLst>
                </a:gridCol>
              </a:tblGrid>
              <a:tr h="467829">
                <a:tc>
                  <a:txBody>
                    <a:bodyPr/>
                    <a:lstStyle/>
                    <a:p>
                      <a:pPr marL="0" marR="0">
                        <a:lnSpc>
                          <a:spcPct val="107000"/>
                        </a:lnSpc>
                        <a:spcBef>
                          <a:spcPts val="0"/>
                        </a:spcBef>
                        <a:spcAft>
                          <a:spcPts val="0"/>
                        </a:spcAft>
                      </a:pPr>
                      <a:r>
                        <a:rPr lang="en-GB" sz="1100" dirty="0">
                          <a:effectLst/>
                          <a:latin typeface="Constantia" panose="02030602050306030303" pitchFamily="18" charset="0"/>
                        </a:rPr>
                        <a:t> </a:t>
                      </a:r>
                      <a:endParaRPr lang="en-NZ" sz="1100" dirty="0">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GB" sz="1100" dirty="0">
                          <a:effectLst/>
                          <a:latin typeface="Constantia" panose="02030602050306030303" pitchFamily="18" charset="0"/>
                        </a:rPr>
                        <a:t>Consumer surplus</a:t>
                      </a:r>
                      <a:endParaRPr lang="en-NZ" sz="1100" dirty="0">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GB" sz="1100">
                          <a:effectLst/>
                          <a:latin typeface="Constantia" panose="02030602050306030303" pitchFamily="18" charset="0"/>
                        </a:rPr>
                        <a:t>Producer surplus</a:t>
                      </a:r>
                      <a:endParaRPr lang="en-NZ" sz="1100">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2015273"/>
                  </a:ext>
                </a:extLst>
              </a:tr>
              <a:tr h="309911">
                <a:tc>
                  <a:txBody>
                    <a:bodyPr/>
                    <a:lstStyle/>
                    <a:p>
                      <a:pPr marL="0" marR="0">
                        <a:lnSpc>
                          <a:spcPct val="107000"/>
                        </a:lnSpc>
                        <a:spcBef>
                          <a:spcPts val="0"/>
                        </a:spcBef>
                        <a:spcAft>
                          <a:spcPts val="0"/>
                        </a:spcAft>
                      </a:pPr>
                      <a:r>
                        <a:rPr lang="en-GB" sz="800" dirty="0">
                          <a:effectLst/>
                          <a:latin typeface="Constantia" panose="02030602050306030303" pitchFamily="18" charset="0"/>
                        </a:rPr>
                        <a:t>Before Tax</a:t>
                      </a:r>
                      <a:endParaRPr lang="en-NZ" sz="1100" dirty="0">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GB" sz="1100" dirty="0">
                          <a:effectLst/>
                          <a:latin typeface="Constantia" panose="02030602050306030303" pitchFamily="18" charset="0"/>
                        </a:rPr>
                        <a:t>a + b + c + d + e</a:t>
                      </a:r>
                      <a:endParaRPr lang="en-NZ" sz="1100" dirty="0">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GB" sz="1100">
                          <a:effectLst/>
                          <a:latin typeface="Constantia" panose="02030602050306030303" pitchFamily="18" charset="0"/>
                        </a:rPr>
                        <a:t>f + g + h + i + j</a:t>
                      </a:r>
                      <a:endParaRPr lang="en-NZ" sz="1100">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4311791"/>
                  </a:ext>
                </a:extLst>
              </a:tr>
              <a:tr h="228622">
                <a:tc>
                  <a:txBody>
                    <a:bodyPr/>
                    <a:lstStyle/>
                    <a:p>
                      <a:pPr marL="0" marR="0">
                        <a:lnSpc>
                          <a:spcPct val="107000"/>
                        </a:lnSpc>
                        <a:spcBef>
                          <a:spcPts val="0"/>
                        </a:spcBef>
                        <a:spcAft>
                          <a:spcPts val="0"/>
                        </a:spcAft>
                      </a:pPr>
                      <a:r>
                        <a:rPr lang="en-GB" sz="800">
                          <a:effectLst/>
                          <a:latin typeface="Constantia" panose="02030602050306030303" pitchFamily="18" charset="0"/>
                        </a:rPr>
                        <a:t>After Tax</a:t>
                      </a:r>
                      <a:endParaRPr lang="en-NZ" sz="1100">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GB" sz="1100" dirty="0">
                          <a:effectLst/>
                          <a:latin typeface="Constantia" panose="02030602050306030303" pitchFamily="18" charset="0"/>
                        </a:rPr>
                        <a:t>a + b</a:t>
                      </a:r>
                      <a:endParaRPr lang="en-NZ" sz="1100" dirty="0">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GB" sz="1100" dirty="0" err="1">
                          <a:effectLst/>
                          <a:latin typeface="Constantia" panose="02030602050306030303" pitchFamily="18" charset="0"/>
                        </a:rPr>
                        <a:t>i</a:t>
                      </a:r>
                      <a:r>
                        <a:rPr lang="en-GB" sz="1100" dirty="0">
                          <a:effectLst/>
                          <a:latin typeface="Constantia" panose="02030602050306030303" pitchFamily="18" charset="0"/>
                        </a:rPr>
                        <a:t> + j</a:t>
                      </a:r>
                      <a:endParaRPr lang="en-NZ" sz="1100" dirty="0">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7559419"/>
                  </a:ext>
                </a:extLst>
              </a:tr>
              <a:tr h="228622">
                <a:tc>
                  <a:txBody>
                    <a:bodyPr/>
                    <a:lstStyle/>
                    <a:p>
                      <a:pPr marL="0" marR="0">
                        <a:lnSpc>
                          <a:spcPct val="107000"/>
                        </a:lnSpc>
                        <a:spcBef>
                          <a:spcPts val="0"/>
                        </a:spcBef>
                        <a:spcAft>
                          <a:spcPts val="0"/>
                        </a:spcAft>
                      </a:pPr>
                      <a:r>
                        <a:rPr lang="en-GB" sz="800">
                          <a:effectLst/>
                          <a:latin typeface="Constantia" panose="02030602050306030303" pitchFamily="18" charset="0"/>
                        </a:rPr>
                        <a:t>Tax Revenue</a:t>
                      </a:r>
                      <a:endParaRPr lang="en-NZ" sz="1100">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nSpc>
                          <a:spcPct val="107000"/>
                        </a:lnSpc>
                        <a:spcBef>
                          <a:spcPts val="0"/>
                        </a:spcBef>
                        <a:spcAft>
                          <a:spcPts val="0"/>
                        </a:spcAft>
                      </a:pPr>
                      <a:r>
                        <a:rPr lang="en-GB" sz="1100" dirty="0">
                          <a:effectLst/>
                          <a:latin typeface="Constantia" panose="02030602050306030303" pitchFamily="18" charset="0"/>
                        </a:rPr>
                        <a:t>c + d + f + g</a:t>
                      </a:r>
                      <a:endParaRPr lang="en-NZ" sz="1100" dirty="0">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NZ"/>
                    </a:p>
                  </a:txBody>
                  <a:tcPr/>
                </a:tc>
                <a:extLst>
                  <a:ext uri="{0D108BD9-81ED-4DB2-BD59-A6C34878D82A}">
                    <a16:rowId xmlns:a16="http://schemas.microsoft.com/office/drawing/2014/main" val="2601511628"/>
                  </a:ext>
                </a:extLst>
              </a:tr>
              <a:tr h="228622">
                <a:tc>
                  <a:txBody>
                    <a:bodyPr/>
                    <a:lstStyle/>
                    <a:p>
                      <a:pPr marL="0" marR="0">
                        <a:lnSpc>
                          <a:spcPct val="107000"/>
                        </a:lnSpc>
                        <a:spcBef>
                          <a:spcPts val="0"/>
                        </a:spcBef>
                        <a:spcAft>
                          <a:spcPts val="0"/>
                        </a:spcAft>
                      </a:pPr>
                      <a:r>
                        <a:rPr lang="en-GB" sz="800">
                          <a:effectLst/>
                          <a:latin typeface="Constantia" panose="02030602050306030303" pitchFamily="18" charset="0"/>
                        </a:rPr>
                        <a:t>Deadweight loss</a:t>
                      </a:r>
                      <a:endParaRPr lang="en-NZ" sz="1100">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nSpc>
                          <a:spcPct val="107000"/>
                        </a:lnSpc>
                        <a:spcBef>
                          <a:spcPts val="0"/>
                        </a:spcBef>
                        <a:spcAft>
                          <a:spcPts val="0"/>
                        </a:spcAft>
                      </a:pPr>
                      <a:r>
                        <a:rPr lang="en-GB" sz="1100" dirty="0">
                          <a:effectLst/>
                          <a:latin typeface="Constantia" panose="02030602050306030303" pitchFamily="18" charset="0"/>
                        </a:rPr>
                        <a:t>e + h</a:t>
                      </a:r>
                      <a:endParaRPr lang="en-NZ" sz="1100" dirty="0">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NZ"/>
                    </a:p>
                  </a:txBody>
                  <a:tcPr/>
                </a:tc>
                <a:extLst>
                  <a:ext uri="{0D108BD9-81ED-4DB2-BD59-A6C34878D82A}">
                    <a16:rowId xmlns:a16="http://schemas.microsoft.com/office/drawing/2014/main" val="3052070227"/>
                  </a:ext>
                </a:extLst>
              </a:tr>
            </a:tbl>
          </a:graphicData>
        </a:graphic>
      </p:graphicFrame>
      <p:sp>
        <p:nvSpPr>
          <p:cNvPr id="9" name="TextBox 8">
            <a:extLst>
              <a:ext uri="{FF2B5EF4-FFF2-40B4-BE49-F238E27FC236}">
                <a16:creationId xmlns:a16="http://schemas.microsoft.com/office/drawing/2014/main" id="{019C19E7-54F8-F059-AF88-22ABF3C41C79}"/>
              </a:ext>
            </a:extLst>
          </p:cNvPr>
          <p:cNvSpPr txBox="1"/>
          <p:nvPr/>
        </p:nvSpPr>
        <p:spPr>
          <a:xfrm>
            <a:off x="3120263" y="2616675"/>
            <a:ext cx="4107862" cy="1918474"/>
          </a:xfrm>
          <a:prstGeom prst="rect">
            <a:avLst/>
          </a:prstGeom>
          <a:noFill/>
        </p:spPr>
        <p:txBody>
          <a:bodyPr wrap="square">
            <a:spAutoFit/>
          </a:bodyPr>
          <a:lstStyle/>
          <a:p>
            <a:pPr marL="342900" marR="0" lvl="0" indent="-342900">
              <a:spcBef>
                <a:spcPts val="0"/>
              </a:spcBef>
              <a:spcAft>
                <a:spcPts val="0"/>
              </a:spcAft>
              <a:buFont typeface="Arial" panose="020B0604020202020204" pitchFamily="34" charset="0"/>
              <a:buChar char="•"/>
            </a:pPr>
            <a:r>
              <a:rPr lang="en-NZ" sz="1600" dirty="0">
                <a:latin typeface="Constantia" panose="02030602050306030303" pitchFamily="18" charset="0"/>
                <a:ea typeface="Calibri" panose="020F0502020204030204" pitchFamily="34" charset="0"/>
                <a:cs typeface="Calibri" panose="020F0502020204030204" pitchFamily="34" charset="0"/>
              </a:rPr>
              <a:t>Supply &amp; Demand elasticity impact the proportion of incurred tax across participant groups</a:t>
            </a:r>
          </a:p>
          <a:p>
            <a:pPr marL="285750" marR="0" lvl="0" indent="-285750">
              <a:spcBef>
                <a:spcPts val="0"/>
              </a:spcBef>
              <a:spcAft>
                <a:spcPts val="0"/>
              </a:spcAft>
              <a:buFont typeface="Arial" panose="020B0604020202020204" pitchFamily="34" charset="0"/>
              <a:buChar char="•"/>
            </a:pPr>
            <a:endParaRPr lang="en-NZ" sz="1600" dirty="0">
              <a:effectLst/>
              <a:latin typeface="Constantia" panose="02030602050306030303" pitchFamily="18"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Arial" panose="020B0604020202020204" pitchFamily="34" charset="0"/>
              <a:buChar char="•"/>
            </a:pPr>
            <a:r>
              <a:rPr lang="en-GB" sz="1600" dirty="0">
                <a:effectLst/>
                <a:latin typeface="Constantia" panose="02030602050306030303" pitchFamily="18" charset="0"/>
                <a:ea typeface="Calibri" panose="020F0502020204030204" pitchFamily="34" charset="0"/>
                <a:cs typeface="Calibri" panose="020F0502020204030204" pitchFamily="34" charset="0"/>
              </a:rPr>
              <a:t>Producers advantage is </a:t>
            </a:r>
            <a:r>
              <a:rPr lang="en-GB" sz="1600" dirty="0">
                <a:latin typeface="Constantia" panose="02030602050306030303" pitchFamily="18" charset="0"/>
                <a:ea typeface="Calibri" panose="020F0502020204030204" pitchFamily="34" charset="0"/>
                <a:cs typeface="Calibri" panose="020F0502020204030204" pitchFamily="34" charset="0"/>
              </a:rPr>
              <a:t>less</a:t>
            </a:r>
          </a:p>
          <a:p>
            <a:pPr marL="342900" marR="0" lvl="0" indent="-342900">
              <a:spcBef>
                <a:spcPts val="0"/>
              </a:spcBef>
              <a:spcAft>
                <a:spcPts val="800"/>
              </a:spcAft>
              <a:buFont typeface="Arial" panose="020B0604020202020204" pitchFamily="34" charset="0"/>
              <a:buChar char="•"/>
            </a:pPr>
            <a:r>
              <a:rPr lang="en-GB" sz="1600" dirty="0">
                <a:effectLst/>
                <a:latin typeface="Constantia" panose="02030602050306030303" pitchFamily="18" charset="0"/>
                <a:ea typeface="Calibri" panose="020F0502020204030204" pitchFamily="34" charset="0"/>
                <a:cs typeface="Calibri" panose="020F0502020204030204" pitchFamily="34" charset="0"/>
              </a:rPr>
              <a:t>Government revenue stream is generated through tax</a:t>
            </a:r>
          </a:p>
        </p:txBody>
      </p:sp>
      <p:sp>
        <p:nvSpPr>
          <p:cNvPr id="11" name="TextBox 10">
            <a:extLst>
              <a:ext uri="{FF2B5EF4-FFF2-40B4-BE49-F238E27FC236}">
                <a16:creationId xmlns:a16="http://schemas.microsoft.com/office/drawing/2014/main" id="{CBAA8764-6631-4BD8-AF9E-B7D1A53063E7}"/>
              </a:ext>
            </a:extLst>
          </p:cNvPr>
          <p:cNvSpPr txBox="1"/>
          <p:nvPr/>
        </p:nvSpPr>
        <p:spPr>
          <a:xfrm>
            <a:off x="7659168" y="907047"/>
            <a:ext cx="3796232" cy="646331"/>
          </a:xfrm>
          <a:prstGeom prst="rect">
            <a:avLst/>
          </a:prstGeom>
          <a:noFill/>
        </p:spPr>
        <p:txBody>
          <a:bodyPr wrap="none" rtlCol="0">
            <a:spAutoFit/>
          </a:bodyPr>
          <a:lstStyle/>
          <a:p>
            <a:r>
              <a:rPr lang="en-NZ" sz="3600" dirty="0">
                <a:latin typeface="Georgia" panose="02040502050405020303" pitchFamily="18" charset="0"/>
              </a:rPr>
              <a:t>Effect of Taxation</a:t>
            </a:r>
          </a:p>
        </p:txBody>
      </p:sp>
    </p:spTree>
    <p:extLst>
      <p:ext uri="{BB962C8B-B14F-4D97-AF65-F5344CB8AC3E}">
        <p14:creationId xmlns:p14="http://schemas.microsoft.com/office/powerpoint/2010/main" val="21176055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770FF759C394C429BE0827FDE0ACA81" ma:contentTypeVersion="14" ma:contentTypeDescription="Create a new document." ma:contentTypeScope="" ma:versionID="b180b83beaac2ba8c8cdd7d68862c8be">
  <xsd:schema xmlns:xsd="http://www.w3.org/2001/XMLSchema" xmlns:xs="http://www.w3.org/2001/XMLSchema" xmlns:p="http://schemas.microsoft.com/office/2006/metadata/properties" xmlns:ns3="9c6f1704-b560-4b4c-96f6-65d408e8fb1e" xmlns:ns4="b2fe0eb0-71bd-4781-a7a4-b515d5c8dda7" targetNamespace="http://schemas.microsoft.com/office/2006/metadata/properties" ma:root="true" ma:fieldsID="3709a8855085ba7f10e940ffbe216cac" ns3:_="" ns4:_="">
    <xsd:import namespace="9c6f1704-b560-4b4c-96f6-65d408e8fb1e"/>
    <xsd:import namespace="b2fe0eb0-71bd-4781-a7a4-b515d5c8dda7"/>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6f1704-b560-4b4c-96f6-65d408e8fb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fe0eb0-71bd-4781-a7a4-b515d5c8dda7"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8C699F5-92F0-42A7-B1E4-9F2E1F1A4BB8}">
  <ds:schemaRefs>
    <ds:schemaRef ds:uri="b2fe0eb0-71bd-4781-a7a4-b515d5c8dda7"/>
    <ds:schemaRef ds:uri="http://purl.org/dc/dcmitype/"/>
    <ds:schemaRef ds:uri="http://www.w3.org/XML/1998/namespace"/>
    <ds:schemaRef ds:uri="9c6f1704-b560-4b4c-96f6-65d408e8fb1e"/>
    <ds:schemaRef ds:uri="http://purl.org/dc/elements/1.1/"/>
    <ds:schemaRef ds:uri="http://purl.org/dc/terms/"/>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s>
</ds:datastoreItem>
</file>

<file path=customXml/itemProps2.xml><?xml version="1.0" encoding="utf-8"?>
<ds:datastoreItem xmlns:ds="http://schemas.openxmlformats.org/officeDocument/2006/customXml" ds:itemID="{70F338B2-2530-4687-90AA-7F90AC1415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6f1704-b560-4b4c-96f6-65d408e8fb1e"/>
    <ds:schemaRef ds:uri="b2fe0eb0-71bd-4781-a7a4-b515d5c8dd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C66895-3D04-469C-82A3-9003F5EE78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2359</TotalTime>
  <Words>1007</Words>
  <Application>Microsoft Office PowerPoint</Application>
  <PresentationFormat>Widescreen</PresentationFormat>
  <Paragraphs>137</Paragraphs>
  <Slides>16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Calibri Light</vt:lpstr>
      <vt:lpstr>Constantia</vt:lpstr>
      <vt:lpstr>Georgia</vt:lpstr>
      <vt:lpstr>Segoe UI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Broad</dc:creator>
  <cp:lastModifiedBy>David Broad</cp:lastModifiedBy>
  <cp:revision>40</cp:revision>
  <dcterms:created xsi:type="dcterms:W3CDTF">2022-11-19T19:52:34Z</dcterms:created>
  <dcterms:modified xsi:type="dcterms:W3CDTF">2022-11-29T09:31:45Z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0x010100A770FF759C394C429BE0827FDE0ACA81</vt:lpwstr>
  </property>
</Properties>
</file>